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31"/>
  </p:notesMasterIdLst>
  <p:handoutMasterIdLst>
    <p:handoutMasterId r:id="rId32"/>
  </p:handoutMasterIdLst>
  <p:sldIdLst>
    <p:sldId id="264" r:id="rId5"/>
    <p:sldId id="2147481538" r:id="rId6"/>
    <p:sldId id="2147481539" r:id="rId7"/>
    <p:sldId id="2147481540" r:id="rId8"/>
    <p:sldId id="2147481511" r:id="rId9"/>
    <p:sldId id="2147481512" r:id="rId10"/>
    <p:sldId id="2147481515" r:id="rId11"/>
    <p:sldId id="2147481516" r:id="rId12"/>
    <p:sldId id="2147481517" r:id="rId13"/>
    <p:sldId id="2147481518" r:id="rId14"/>
    <p:sldId id="2147481519" r:id="rId15"/>
    <p:sldId id="2147481520" r:id="rId16"/>
    <p:sldId id="2147481521" r:id="rId17"/>
    <p:sldId id="2147481522" r:id="rId18"/>
    <p:sldId id="2147481523" r:id="rId19"/>
    <p:sldId id="2147481525" r:id="rId20"/>
    <p:sldId id="2147481526" r:id="rId21"/>
    <p:sldId id="2147481527" r:id="rId22"/>
    <p:sldId id="2147481528" r:id="rId23"/>
    <p:sldId id="2147481530" r:id="rId24"/>
    <p:sldId id="2147481529" r:id="rId25"/>
    <p:sldId id="2147481531" r:id="rId26"/>
    <p:sldId id="2147481532" r:id="rId27"/>
    <p:sldId id="2147481533" r:id="rId28"/>
    <p:sldId id="2147481535" r:id="rId29"/>
    <p:sldId id="214748153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24C6C2-16A7-4525-B1A7-EFC0D090437A}">
          <p14:sldIdLst>
            <p14:sldId id="264"/>
            <p14:sldId id="2147481538"/>
            <p14:sldId id="2147481539"/>
            <p14:sldId id="2147481540"/>
            <p14:sldId id="2147481511"/>
            <p14:sldId id="2147481512"/>
            <p14:sldId id="2147481515"/>
            <p14:sldId id="2147481516"/>
            <p14:sldId id="2147481517"/>
            <p14:sldId id="2147481518"/>
            <p14:sldId id="2147481519"/>
            <p14:sldId id="2147481520"/>
            <p14:sldId id="2147481521"/>
            <p14:sldId id="2147481522"/>
            <p14:sldId id="2147481523"/>
            <p14:sldId id="2147481525"/>
            <p14:sldId id="2147481526"/>
            <p14:sldId id="2147481527"/>
            <p14:sldId id="2147481528"/>
            <p14:sldId id="2147481530"/>
            <p14:sldId id="2147481529"/>
            <p14:sldId id="2147481531"/>
            <p14:sldId id="2147481532"/>
            <p14:sldId id="2147481533"/>
            <p14:sldId id="2147481535"/>
            <p14:sldId id="21474815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DDC382-020C-9398-3E53-B6FE2F9EBFF5}" name="Erika Dinulescu" initials="ED" userId="S::erika.dinulescu@raiffeisen.ro::efbb210f-2264-4823-aded-ce1c10e49ce0" providerId="AD"/>
  <p188:author id="{FB424BEA-1ADA-9321-66F1-A9750F9B9931}" name="Luminita Nastase" initials="" userId="S::Luminita.NASTASE@raiffeisen.ro::88fb20de-13c5-4d39-bb4f-d87e9d66960e" providerId="AD"/>
  <p188:author id="{973F8EFB-2B04-69D9-3E9E-9F2301BFFC85}" name="Alexandra Buzatu" initials="AB" userId="S::Alexandra.BUZATU@raiffeisen.ro::3eb12e0b-ad34-4aa8-9f3a-05797475ae8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600"/>
    <a:srgbClr val="FFCC00"/>
    <a:srgbClr val="259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235D1-FC87-4ED8-93A5-04582268FF13}" v="15" dt="2024-08-23T10:34:39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09" autoAdjust="0"/>
  </p:normalViewPr>
  <p:slideViewPr>
    <p:cSldViewPr snapToGrid="0">
      <p:cViewPr varScale="1">
        <p:scale>
          <a:sx n="90" d="100"/>
          <a:sy n="90" d="100"/>
        </p:scale>
        <p:origin x="44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0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EEAE74-93B9-C161-0710-30A0E2744A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9B007C-7778-687A-605A-5A9BAD2468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F72A6-A414-4DC8-95FD-28444061BE2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34D11-FD93-62B7-4A50-C10876F4BF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26009-EDB0-9C54-798F-50B31AD145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65451-E323-4A7C-ACFD-C0B380DAA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96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35FF6-B9A8-4300-AB06-6FE329575A62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458D3-6745-4006-A456-E1BC6E72D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49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change</a:t>
            </a:r>
            <a:r>
              <a:rPr lang="en-US" baseline="0"/>
              <a:t> the background image</a:t>
            </a:r>
          </a:p>
          <a:p>
            <a:endParaRPr lang="en-US" baseline="0"/>
          </a:p>
          <a:p>
            <a:r>
              <a:rPr lang="en-US" baseline="0"/>
              <a:t>Right click the background (be careful not select an object/text box) &gt; select FORMAT BACKGROUND &gt; select PICTURE OR TEXTURE FILL and press the FILE… button under INSERT FROM: &gt; select required image &gt; INSERT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F3E95B-C48D-478D-A824-A78C3A94844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27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98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3BD6A-F78B-C59C-A5E5-CFDEC9A5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B1273-E240-70BC-05AC-F71B54775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DA7D5-D899-BBBF-DF22-670E64468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5EF3A-0253-FD6E-2280-B01F9B198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36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CA4F1-8959-8775-54B5-30804007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1A7EFC-1F4D-925F-9C0D-E39BE5006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C3B26-2D78-AAA0-BD2F-7444881EA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E2CE8-2A5F-4ABA-258B-A228B8619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1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85B94-F1E5-2367-0E78-2E92696BB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5098C-2E7F-16F5-7A49-06FDE7938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2477D-EA3B-25D8-463E-F078FBB71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CD3A7-9B04-70AC-C7F0-B692FB65D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6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3DF16-2DF4-D6DA-B117-C855A2FBC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9B844-9C8F-5B88-D2FC-64F187A0B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CF3AE-A328-6C6D-7B9E-9F929C123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EBC8A-E1BC-DA1A-11B9-0E3F15E0B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60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0B63-FB7A-29B3-7AA2-669DBF568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D22E1-C5C6-C2B9-5BB3-EC39A0226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F5331-481D-4271-A0FC-2C0D0D67F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79379-622E-F3D4-6686-660579279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4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42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1287-5AC3-9155-A7B3-CC1A46FE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C96F19-B3BE-BCC4-2C64-5A6454736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95827-343E-D8E1-0951-49515CF9E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1854-9540-09F4-141B-8F99119F5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8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BDE69-1821-E87D-9A89-52FBA37D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93F59-7808-3417-5506-9D502251F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3957E-FD84-BA44-AB4A-3AE05BF3C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FC355-CBC5-BF90-B738-F81C0ECD6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63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00DC3-7494-2230-CDD1-A4414637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32CA6-1B06-DA9F-CA5F-C65FB9CDF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37088-CF44-A98D-BCE0-9A6ADF9A3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39C7-422A-1C7E-0A9E-5445F0B7B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967C6-F6DE-32EC-0988-44D6C5720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44496-5B03-7BB5-D504-47F557F47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E2182-93CD-5A1F-ECAE-2E49015C1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1C4B4-E2F5-60E0-DD9E-34DF1C565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5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3E639-52E3-6AEF-ED42-F2CDC0D37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94385-9EBE-A80C-F8F9-E203F15ED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BB93C-640F-6170-62D1-276646FE4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AC56-21ED-85FF-489B-DD13805F3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89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9F258-8DB0-E683-3319-4817A2489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8319A-9B27-93F4-50E4-811A4195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453A1-7E66-3750-EB1B-4222376CB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BFCD8-142C-5554-C214-D7E2059A1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06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29B57-750F-EAB6-75AF-6AB14B76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2FDDE-ED3C-C0F1-8C22-C458FD6BA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8AAF5-A507-0638-E745-A7E126D77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BC3E5-DDEE-AB77-A640-7985FBEA9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458D3-6745-4006-A456-E1BC6E72D4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7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576" y="3004665"/>
            <a:ext cx="5019942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0242" y="4382011"/>
            <a:ext cx="5021325" cy="22185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</a:t>
            </a:r>
            <a:r>
              <a:rPr lang="en-US" sz="800" b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Raiffeisen</a:t>
            </a: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Bank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 userDrawn="1"/>
        </p:nvSpPr>
        <p:spPr>
          <a:xfrm>
            <a:off x="6289794" y="883675"/>
            <a:ext cx="3554274" cy="507842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10667754" y="433483"/>
            <a:ext cx="1092167" cy="156050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pic>
        <p:nvPicPr>
          <p:cNvPr id="12" name="Picture 11" descr="Black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5136" y="431351"/>
            <a:ext cx="1786854" cy="4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4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half page image">
    <p:bg>
      <p:bgPr>
        <a:blipFill dpi="0" rotWithShape="1">
          <a:blip r:embed="rId2" cstate="print">
            <a:lum/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 userDrawn="1"/>
        </p:nvSpPr>
        <p:spPr>
          <a:xfrm>
            <a:off x="0" y="0"/>
            <a:ext cx="6096000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99824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99824 w 6097588"/>
              <a:gd name="connsiteY6" fmla="*/ 6859588 h 6861328"/>
              <a:gd name="connsiteX0" fmla="*/ 0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0 w 609758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7588" h="6861328">
                <a:moveTo>
                  <a:pt x="0" y="6859588"/>
                </a:move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62" y="6046753"/>
                  <a:pt x="6097588" y="298145"/>
                  <a:pt x="609581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315" y="439945"/>
            <a:ext cx="5557113" cy="30777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50" y="6172906"/>
            <a:ext cx="5557978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50" y="1356200"/>
            <a:ext cx="5560231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94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50" y="6172906"/>
            <a:ext cx="5557978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356200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438881" y="2163391"/>
            <a:ext cx="5314630" cy="4258641"/>
          </a:xfrm>
          <a:noFill/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4146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bg>
      <p:bgPr>
        <a:solidFill>
          <a:srgbClr val="FFD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 userDrawn="1"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315" y="439945"/>
            <a:ext cx="5557113" cy="30777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50" y="6172906"/>
            <a:ext cx="5557978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50" y="1356200"/>
            <a:ext cx="5560231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6188960" y="2054040"/>
            <a:ext cx="2634018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062041" y="2054040"/>
            <a:ext cx="2634018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453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anner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rot="16200000">
            <a:off x="3618521" y="-1715478"/>
            <a:ext cx="4954958" cy="12191999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6105" h="12195174">
                <a:moveTo>
                  <a:pt x="0" y="12195174"/>
                </a:moveTo>
                <a:lnTo>
                  <a:pt x="4529994" y="12192339"/>
                </a:lnTo>
                <a:lnTo>
                  <a:pt x="4825896" y="11898505"/>
                </a:lnTo>
                <a:cubicBezTo>
                  <a:pt x="4926486" y="11801962"/>
                  <a:pt x="4947143" y="11762947"/>
                  <a:pt x="4956105" y="11651192"/>
                </a:cubicBezTo>
                <a:cubicBezTo>
                  <a:pt x="4954330" y="11353047"/>
                  <a:pt x="4952616" y="299800"/>
                  <a:pt x="4950841" y="1655"/>
                </a:cubicBezTo>
                <a:lnTo>
                  <a:pt x="0" y="0"/>
                </a:lnTo>
                <a:lnTo>
                  <a:pt x="0" y="12195174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314" y="439945"/>
            <a:ext cx="11345217" cy="30777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50" y="6172906"/>
            <a:ext cx="5557978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50" y="1356200"/>
            <a:ext cx="11351583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3"/>
            <a:ext cx="11320065" cy="369560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2972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lumns of content with banner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 rot="16200000">
            <a:off x="3618521" y="-1715478"/>
            <a:ext cx="4954958" cy="12191999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6105" h="12195174">
                <a:moveTo>
                  <a:pt x="0" y="12195174"/>
                </a:moveTo>
                <a:lnTo>
                  <a:pt x="4529994" y="12192339"/>
                </a:lnTo>
                <a:lnTo>
                  <a:pt x="4825896" y="11898505"/>
                </a:lnTo>
                <a:cubicBezTo>
                  <a:pt x="4926486" y="11801962"/>
                  <a:pt x="4947143" y="11762947"/>
                  <a:pt x="4956105" y="11651192"/>
                </a:cubicBezTo>
                <a:cubicBezTo>
                  <a:pt x="4954330" y="11353047"/>
                  <a:pt x="4952616" y="299800"/>
                  <a:pt x="4950841" y="1655"/>
                </a:cubicBezTo>
                <a:lnTo>
                  <a:pt x="0" y="0"/>
                </a:lnTo>
                <a:lnTo>
                  <a:pt x="0" y="12195174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49" y="6172906"/>
            <a:ext cx="11319102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356200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3"/>
          </p:nvPr>
        </p:nvSpPr>
        <p:spPr>
          <a:xfrm>
            <a:off x="6199461" y="2109112"/>
            <a:ext cx="5185758" cy="33135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449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banner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 userDrawn="1"/>
        </p:nvSpPr>
        <p:spPr>
          <a:xfrm rot="16200000">
            <a:off x="3618521" y="-1715478"/>
            <a:ext cx="4954958" cy="12191999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6105" h="12195174">
                <a:moveTo>
                  <a:pt x="0" y="12195174"/>
                </a:moveTo>
                <a:lnTo>
                  <a:pt x="4529994" y="12192339"/>
                </a:lnTo>
                <a:lnTo>
                  <a:pt x="4825896" y="11898505"/>
                </a:lnTo>
                <a:cubicBezTo>
                  <a:pt x="4926486" y="11801962"/>
                  <a:pt x="4947143" y="11762947"/>
                  <a:pt x="4956105" y="11651192"/>
                </a:cubicBezTo>
                <a:cubicBezTo>
                  <a:pt x="4954330" y="11353047"/>
                  <a:pt x="4952616" y="299800"/>
                  <a:pt x="4950841" y="1655"/>
                </a:cubicBezTo>
                <a:lnTo>
                  <a:pt x="0" y="0"/>
                </a:lnTo>
                <a:lnTo>
                  <a:pt x="0" y="12195174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7314" y="439945"/>
            <a:ext cx="11345217" cy="30777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3273235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50" y="6172906"/>
            <a:ext cx="5557978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50" y="1356200"/>
            <a:ext cx="11351583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9821" y="2115125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1057000" y="2115126"/>
            <a:ext cx="1152225" cy="953918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396548" y="3273235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3390882" y="2115125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4018061" y="2115126"/>
            <a:ext cx="1152225" cy="953918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31" name="Content Placeholder 5"/>
          <p:cNvSpPr>
            <a:spLocks noGrp="1"/>
          </p:cNvSpPr>
          <p:nvPr>
            <p:ph sz="quarter" idx="18"/>
          </p:nvPr>
        </p:nvSpPr>
        <p:spPr>
          <a:xfrm>
            <a:off x="6350201" y="3273235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2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6344535" y="2115125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6971714" y="2115126"/>
            <a:ext cx="1152225" cy="953918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34" name="Content Placeholder 5"/>
          <p:cNvSpPr>
            <a:spLocks noGrp="1"/>
          </p:cNvSpPr>
          <p:nvPr>
            <p:ph sz="quarter" idx="21"/>
          </p:nvPr>
        </p:nvSpPr>
        <p:spPr>
          <a:xfrm>
            <a:off x="9314561" y="3273235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5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9308895" y="2115125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6" name="Picture Placeholder 20"/>
          <p:cNvSpPr>
            <a:spLocks noGrp="1"/>
          </p:cNvSpPr>
          <p:nvPr>
            <p:ph type="pic" sz="quarter" idx="23"/>
          </p:nvPr>
        </p:nvSpPr>
        <p:spPr>
          <a:xfrm>
            <a:off x="9936074" y="2115126"/>
            <a:ext cx="1152225" cy="953918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6869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b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2784494" y="0"/>
            <a:ext cx="53312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665088 w 5997764"/>
              <a:gd name="connsiteY5" fmla="*/ 0 h 6861328"/>
              <a:gd name="connsiteX6" fmla="*/ 0 w 5997764"/>
              <a:gd name="connsiteY6" fmla="*/ 6859588 h 6861328"/>
              <a:gd name="connsiteX0" fmla="*/ 0 w 5332676"/>
              <a:gd name="connsiteY0" fmla="*/ 6859588 h 6861328"/>
              <a:gd name="connsiteX1" fmla="*/ 4910489 w 5332676"/>
              <a:gd name="connsiteY1" fmla="*/ 6861328 h 6861328"/>
              <a:gd name="connsiteX2" fmla="*/ 5221944 w 5332676"/>
              <a:gd name="connsiteY2" fmla="*/ 6547210 h 6861328"/>
              <a:gd name="connsiteX3" fmla="*/ 5328425 w 5332676"/>
              <a:gd name="connsiteY3" fmla="*/ 6344898 h 6861328"/>
              <a:gd name="connsiteX4" fmla="*/ 5330901 w 5332676"/>
              <a:gd name="connsiteY4" fmla="*/ 0 h 6861328"/>
              <a:gd name="connsiteX5" fmla="*/ 0 w 5332676"/>
              <a:gd name="connsiteY5" fmla="*/ 0 h 6861328"/>
              <a:gd name="connsiteX6" fmla="*/ 0 w 533267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2676" h="6861328">
                <a:moveTo>
                  <a:pt x="0" y="6859588"/>
                </a:moveTo>
                <a:lnTo>
                  <a:pt x="4910489" y="6861328"/>
                </a:lnTo>
                <a:lnTo>
                  <a:pt x="5221944" y="6547210"/>
                </a:lnTo>
                <a:cubicBezTo>
                  <a:pt x="5288884" y="6480608"/>
                  <a:pt x="5328364" y="6394128"/>
                  <a:pt x="5328425" y="6344898"/>
                </a:cubicBezTo>
                <a:cubicBezTo>
                  <a:pt x="5326650" y="6046753"/>
                  <a:pt x="5332676" y="298145"/>
                  <a:pt x="533090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rgbClr val="F8F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1" y="0"/>
            <a:ext cx="4174853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5940" h="6861328">
                <a:moveTo>
                  <a:pt x="0" y="6859588"/>
                </a:moveTo>
                <a:lnTo>
                  <a:pt x="3753753" y="6861328"/>
                </a:lnTo>
                <a:lnTo>
                  <a:pt x="4065208" y="6547210"/>
                </a:lnTo>
                <a:cubicBezTo>
                  <a:pt x="4132148" y="6480608"/>
                  <a:pt x="4171628" y="6394128"/>
                  <a:pt x="4171689" y="6344898"/>
                </a:cubicBezTo>
                <a:cubicBezTo>
                  <a:pt x="4169914" y="6046753"/>
                  <a:pt x="4175940" y="298145"/>
                  <a:pt x="4174165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37315" y="439945"/>
            <a:ext cx="3714975" cy="30777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2109113"/>
            <a:ext cx="3635390" cy="24717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50" y="1356200"/>
            <a:ext cx="3634429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3"/>
          </p:nvPr>
        </p:nvSpPr>
        <p:spPr>
          <a:xfrm>
            <a:off x="435488" y="4741189"/>
            <a:ext cx="3635390" cy="1807768"/>
          </a:xfrm>
        </p:spPr>
        <p:txBody>
          <a:bodyPr>
            <a:spAutoFit/>
          </a:bodyPr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50" y="6172906"/>
            <a:ext cx="3634429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/>
          </p:nvPr>
        </p:nvSpPr>
        <p:spPr>
          <a:xfrm>
            <a:off x="4368109" y="2109113"/>
            <a:ext cx="3635390" cy="24717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/>
          </p:nvPr>
        </p:nvSpPr>
        <p:spPr>
          <a:xfrm>
            <a:off x="4368109" y="4741189"/>
            <a:ext cx="3635390" cy="1807768"/>
          </a:xfrm>
        </p:spPr>
        <p:txBody>
          <a:bodyPr>
            <a:sp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6"/>
          </p:nvPr>
        </p:nvSpPr>
        <p:spPr>
          <a:xfrm>
            <a:off x="8300372" y="2109113"/>
            <a:ext cx="3635390" cy="24717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4" name="Content Placeholder 5"/>
          <p:cNvSpPr>
            <a:spLocks noGrp="1"/>
          </p:cNvSpPr>
          <p:nvPr>
            <p:ph sz="quarter" idx="17"/>
          </p:nvPr>
        </p:nvSpPr>
        <p:spPr>
          <a:xfrm>
            <a:off x="8300372" y="4741189"/>
            <a:ext cx="3635390" cy="1807768"/>
          </a:xfrm>
        </p:spPr>
        <p:txBody>
          <a:bodyPr>
            <a:spAutoFit/>
          </a:bodyPr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77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and 1/4 content page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37315" y="439945"/>
            <a:ext cx="8394276" cy="30777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3"/>
            <a:ext cx="8396104" cy="39115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356200"/>
            <a:ext cx="839514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49" y="6172906"/>
            <a:ext cx="8323153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2065715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519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Footer Placeholder 108">
            <a:extLst>
              <a:ext uri="{FF2B5EF4-FFF2-40B4-BE49-F238E27FC236}">
                <a16:creationId xmlns:a16="http://schemas.microsoft.com/office/drawing/2014/main" id="{26080AC8-DEDA-4D75-5909-2EB36C6C7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CDB060A1-F635-C568-60CE-D9D269DB8C5E}"/>
              </a:ext>
            </a:extLst>
          </p:cNvPr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CCF01-5887-CDB2-6463-9EEBA0A9D988}"/>
              </a:ext>
            </a:extLst>
          </p:cNvPr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8B6827-E22F-A8A6-4036-D3DB06BCD5CC}"/>
              </a:ext>
            </a:extLst>
          </p:cNvPr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7D2FCC-2C02-616B-D401-4E0FFF43781E}"/>
              </a:ext>
            </a:extLst>
          </p:cNvPr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233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2F2D82-7FFC-C7FA-268D-1B434A0E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439945"/>
            <a:ext cx="11312755" cy="30777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C3BAE9-519D-E028-751C-9CD96F3F7BDA}"/>
              </a:ext>
            </a:extLst>
          </p:cNvPr>
          <p:cNvCxnSpPr>
            <a:cxnSpLocks/>
          </p:cNvCxnSpPr>
          <p:nvPr userDrawn="1"/>
        </p:nvCxnSpPr>
        <p:spPr>
          <a:xfrm>
            <a:off x="408849" y="837312"/>
            <a:ext cx="113743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108">
            <a:extLst>
              <a:ext uri="{FF2B5EF4-FFF2-40B4-BE49-F238E27FC236}">
                <a16:creationId xmlns:a16="http://schemas.microsoft.com/office/drawing/2014/main" id="{AD6BCB90-65A0-D169-7DD3-F18ACD630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10" name="Slide Number Placeholder 109">
            <a:extLst>
              <a:ext uri="{FF2B5EF4-FFF2-40B4-BE49-F238E27FC236}">
                <a16:creationId xmlns:a16="http://schemas.microsoft.com/office/drawing/2014/main" id="{0DF9FEB3-5DC4-947A-8995-D055872F2FA0}"/>
              </a:ext>
            </a:extLst>
          </p:cNvPr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2A93E-F67A-2F3F-47F3-9240116129C6}"/>
              </a:ext>
            </a:extLst>
          </p:cNvPr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953A85-56A8-F673-7DA0-23C4D9FFA311}"/>
              </a:ext>
            </a:extLst>
          </p:cNvPr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F7F315-5868-B659-D4E7-74DBFCD3A9FF}"/>
              </a:ext>
            </a:extLst>
          </p:cNvPr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1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 rot="10800000">
            <a:off x="9623473" y="909304"/>
            <a:ext cx="1367796" cy="195433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pic>
        <p:nvPicPr>
          <p:cNvPr id="12" name="Picture 11" descr="Black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5136" y="431351"/>
            <a:ext cx="1786854" cy="44989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8420C2C-7079-404C-5E10-7DD1E3E558E4}"/>
              </a:ext>
            </a:extLst>
          </p:cNvPr>
          <p:cNvSpPr/>
          <p:nvPr userDrawn="1"/>
        </p:nvSpPr>
        <p:spPr>
          <a:xfrm>
            <a:off x="3432397" y="887267"/>
            <a:ext cx="5031902" cy="5970733"/>
          </a:xfrm>
          <a:custGeom>
            <a:avLst/>
            <a:gdLst>
              <a:gd name="connsiteX0" fmla="*/ 1138484 w 5033212"/>
              <a:gd name="connsiteY0" fmla="*/ 101 h 5972116"/>
              <a:gd name="connsiteX1" fmla="*/ 1660858 w 5033212"/>
              <a:gd name="connsiteY1" fmla="*/ 229085 h 5972116"/>
              <a:gd name="connsiteX2" fmla="*/ 5033212 w 5033212"/>
              <a:gd name="connsiteY2" fmla="*/ 3590183 h 5972116"/>
              <a:gd name="connsiteX3" fmla="*/ 2651281 w 5033212"/>
              <a:gd name="connsiteY3" fmla="*/ 5972116 h 5972116"/>
              <a:gd name="connsiteX4" fmla="*/ 460348 w 5033212"/>
              <a:gd name="connsiteY4" fmla="*/ 5972116 h 5972116"/>
              <a:gd name="connsiteX5" fmla="*/ 2825254 w 5033212"/>
              <a:gd name="connsiteY5" fmla="*/ 3596309 h 5972116"/>
              <a:gd name="connsiteX6" fmla="*/ 0 w 5033212"/>
              <a:gd name="connsiteY6" fmla="*/ 762370 h 5972116"/>
              <a:gd name="connsiteX7" fmla="*/ 558644 w 5033212"/>
              <a:gd name="connsiteY7" fmla="*/ 206931 h 5972116"/>
              <a:gd name="connsiteX8" fmla="*/ 1138484 w 5033212"/>
              <a:gd name="connsiteY8" fmla="*/ 101 h 59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212" h="5972116">
                <a:moveTo>
                  <a:pt x="1138484" y="101"/>
                </a:moveTo>
                <a:cubicBezTo>
                  <a:pt x="1385110" y="3794"/>
                  <a:pt x="1529345" y="125301"/>
                  <a:pt x="1660858" y="229085"/>
                </a:cubicBezTo>
                <a:lnTo>
                  <a:pt x="5033212" y="3590183"/>
                </a:lnTo>
                <a:lnTo>
                  <a:pt x="2651281" y="5972116"/>
                </a:lnTo>
                <a:lnTo>
                  <a:pt x="460348" y="5972116"/>
                </a:lnTo>
                <a:lnTo>
                  <a:pt x="2825254" y="3596309"/>
                </a:lnTo>
                <a:lnTo>
                  <a:pt x="0" y="762370"/>
                </a:lnTo>
                <a:lnTo>
                  <a:pt x="558644" y="206931"/>
                </a:lnTo>
                <a:cubicBezTo>
                  <a:pt x="676826" y="94994"/>
                  <a:pt x="891858" y="-3592"/>
                  <a:pt x="1138484" y="101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576" y="3004665"/>
            <a:ext cx="5019942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0242" y="4382011"/>
            <a:ext cx="5021325" cy="22185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</a:t>
            </a:r>
            <a:r>
              <a:rPr lang="en-US" sz="800" b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Raiffeisen</a:t>
            </a: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Bank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411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6093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</a:t>
            </a:r>
            <a:r>
              <a:rPr lang="en-US" sz="800" b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Raiffeisen</a:t>
            </a: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Bank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 userDrawn="1"/>
        </p:nvSpPr>
        <p:spPr>
          <a:xfrm>
            <a:off x="835484" y="1370405"/>
            <a:ext cx="2880330" cy="41154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 userDrawn="1"/>
        </p:nvSpPr>
        <p:spPr>
          <a:xfrm flipH="1">
            <a:off x="8983206" y="4078778"/>
            <a:ext cx="1092167" cy="156050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Black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5136" y="431351"/>
            <a:ext cx="1786854" cy="4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47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 rot="16200000">
            <a:off x="4873893" y="-460110"/>
            <a:ext cx="2444216" cy="12192003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4782" h="12195178">
                <a:moveTo>
                  <a:pt x="0" y="12195178"/>
                </a:moveTo>
                <a:lnTo>
                  <a:pt x="2018671" y="12192340"/>
                </a:lnTo>
                <a:lnTo>
                  <a:pt x="2314573" y="11898506"/>
                </a:lnTo>
                <a:cubicBezTo>
                  <a:pt x="2415163" y="11801963"/>
                  <a:pt x="2435820" y="11762948"/>
                  <a:pt x="2444782" y="11651193"/>
                </a:cubicBezTo>
                <a:cubicBezTo>
                  <a:pt x="2443007" y="11353048"/>
                  <a:pt x="2441293" y="299801"/>
                  <a:pt x="2439518" y="1656"/>
                </a:cubicBezTo>
                <a:lnTo>
                  <a:pt x="0" y="0"/>
                </a:lnTo>
                <a:lnTo>
                  <a:pt x="0" y="1219517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106464" y="5194830"/>
            <a:ext cx="6814416" cy="360016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5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6464" y="6020688"/>
            <a:ext cx="6814416" cy="190180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7172549"/>
            <a:ext cx="12192000" cy="22317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lIns="431888" tIns="467878" rIns="755803" bIns="0" rtlCol="0">
            <a:no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+mn-lt"/>
              </a:rPr>
              <a:t>INSTRUCTIONS</a:t>
            </a:r>
            <a:r>
              <a:rPr lang="en-US" sz="1400" b="1" baseline="0">
                <a:solidFill>
                  <a:schemeClr val="tx2"/>
                </a:solidFill>
                <a:latin typeface="+mn-lt"/>
              </a:rPr>
              <a:t>: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To insert a background </a:t>
            </a:r>
          </a:p>
          <a:p>
            <a:r>
              <a:rPr lang="en-US" sz="1400">
                <a:solidFill>
                  <a:schemeClr val="tx2"/>
                </a:solidFill>
                <a:latin typeface="Amalia Medium" pitchFamily="34" charset="0"/>
              </a:rPr>
              <a:t>Right click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the background area (being careful not to click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on any text boxes) </a:t>
            </a:r>
          </a:p>
          <a:p>
            <a:r>
              <a:rPr lang="en-US" sz="1400">
                <a:solidFill>
                  <a:schemeClr val="tx2"/>
                </a:solidFill>
                <a:latin typeface="+mn-lt"/>
              </a:rPr>
              <a:t>A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menu will pop up. From is select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Format background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this will launch a window. 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With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Fill tab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selected, click on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Picture or texture fill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then click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Insert from: (select) File… button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Make sure all Offsets are set to 0%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="1" baseline="0">
                <a:solidFill>
                  <a:schemeClr val="tx2"/>
                </a:solidFill>
                <a:latin typeface="+mn-lt"/>
              </a:rPr>
              <a:t>NOTE: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The image needs to be the same size as the whole slide (W 33.87cm x H 19.05cm)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if it is not it will distort.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You can bring the image into PowerPoint and crop it to size then save out as a PNG or JPEG if it is not already the correct size.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 </a:t>
            </a:r>
            <a:endParaRPr lang="en-GB" sz="1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Freeform 6"/>
          <p:cNvSpPr/>
          <p:nvPr userDrawn="1"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pic>
        <p:nvPicPr>
          <p:cNvPr id="10" name="Picture 9" descr="Black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5137" y="4856583"/>
            <a:ext cx="1720196" cy="4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2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23872" y="3032759"/>
            <a:ext cx="5598423" cy="43078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3872" y="3391859"/>
            <a:ext cx="5598423" cy="45326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1049804" y="2660231"/>
            <a:ext cx="1074978" cy="153595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 userDrawn="1"/>
        </p:nvSpPr>
        <p:spPr>
          <a:xfrm flipH="1">
            <a:off x="8508394" y="1375261"/>
            <a:ext cx="2870741" cy="410177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858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686266" y="3032759"/>
            <a:ext cx="5598423" cy="43078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6266" y="3391859"/>
            <a:ext cx="5598423" cy="45326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1176801" y="2203560"/>
            <a:ext cx="1714206" cy="244929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 userDrawn="1"/>
        </p:nvSpPr>
        <p:spPr>
          <a:xfrm flipH="1">
            <a:off x="9301383" y="2203560"/>
            <a:ext cx="1714206" cy="244929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032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bg>
      <p:bgPr>
        <a:solidFill>
          <a:srgbClr val="FFD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-1" y="0"/>
            <a:ext cx="10796130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4801177 w 10798941"/>
              <a:gd name="connsiteY0" fmla="*/ 6859588 h 6861328"/>
              <a:gd name="connsiteX1" fmla="*/ 10376754 w 10798941"/>
              <a:gd name="connsiteY1" fmla="*/ 6861328 h 6861328"/>
              <a:gd name="connsiteX2" fmla="*/ 10688209 w 10798941"/>
              <a:gd name="connsiteY2" fmla="*/ 6547210 h 6861328"/>
              <a:gd name="connsiteX3" fmla="*/ 10794690 w 10798941"/>
              <a:gd name="connsiteY3" fmla="*/ 6344898 h 6861328"/>
              <a:gd name="connsiteX4" fmla="*/ 10797166 w 10798941"/>
              <a:gd name="connsiteY4" fmla="*/ 0 h 6861328"/>
              <a:gd name="connsiteX5" fmla="*/ 0 w 10798941"/>
              <a:gd name="connsiteY5" fmla="*/ 0 h 6861328"/>
              <a:gd name="connsiteX6" fmla="*/ 4801177 w 10798941"/>
              <a:gd name="connsiteY6" fmla="*/ 6859588 h 6861328"/>
              <a:gd name="connsiteX0" fmla="*/ 1 w 10798941"/>
              <a:gd name="connsiteY0" fmla="*/ 6859588 h 6861328"/>
              <a:gd name="connsiteX1" fmla="*/ 10376754 w 10798941"/>
              <a:gd name="connsiteY1" fmla="*/ 6861328 h 6861328"/>
              <a:gd name="connsiteX2" fmla="*/ 10688209 w 10798941"/>
              <a:gd name="connsiteY2" fmla="*/ 6547210 h 6861328"/>
              <a:gd name="connsiteX3" fmla="*/ 10794690 w 10798941"/>
              <a:gd name="connsiteY3" fmla="*/ 6344898 h 6861328"/>
              <a:gd name="connsiteX4" fmla="*/ 10797166 w 10798941"/>
              <a:gd name="connsiteY4" fmla="*/ 0 h 6861328"/>
              <a:gd name="connsiteX5" fmla="*/ 0 w 10798941"/>
              <a:gd name="connsiteY5" fmla="*/ 0 h 6861328"/>
              <a:gd name="connsiteX6" fmla="*/ 1 w 10798941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98941" h="6861328">
                <a:moveTo>
                  <a:pt x="1" y="6859588"/>
                </a:moveTo>
                <a:lnTo>
                  <a:pt x="10376754" y="6861328"/>
                </a:lnTo>
                <a:lnTo>
                  <a:pt x="10688209" y="6547210"/>
                </a:lnTo>
                <a:cubicBezTo>
                  <a:pt x="10755149" y="6480608"/>
                  <a:pt x="10794629" y="6394128"/>
                  <a:pt x="10794690" y="6344898"/>
                </a:cubicBezTo>
                <a:cubicBezTo>
                  <a:pt x="10792915" y="6046753"/>
                  <a:pt x="10798941" y="298145"/>
                  <a:pt x="10797166" y="0"/>
                </a:cubicBezTo>
                <a:lnTo>
                  <a:pt x="0" y="0"/>
                </a:lnTo>
                <a:cubicBezTo>
                  <a:pt x="0" y="2286529"/>
                  <a:pt x="1" y="4573059"/>
                  <a:pt x="1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4" y="2100085"/>
            <a:ext cx="9486785" cy="43078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094" y="2459185"/>
            <a:ext cx="9486785" cy="45326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2" name="Freeform 11"/>
          <p:cNvSpPr/>
          <p:nvPr userDrawn="1"/>
        </p:nvSpPr>
        <p:spPr>
          <a:xfrm>
            <a:off x="11131069" y="429453"/>
            <a:ext cx="632487" cy="9037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2737164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>
            <a:off x="-1" y="0"/>
            <a:ext cx="10796130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4801177 w 10798941"/>
              <a:gd name="connsiteY0" fmla="*/ 6859588 h 6861328"/>
              <a:gd name="connsiteX1" fmla="*/ 10376754 w 10798941"/>
              <a:gd name="connsiteY1" fmla="*/ 6861328 h 6861328"/>
              <a:gd name="connsiteX2" fmla="*/ 10688209 w 10798941"/>
              <a:gd name="connsiteY2" fmla="*/ 6547210 h 6861328"/>
              <a:gd name="connsiteX3" fmla="*/ 10794690 w 10798941"/>
              <a:gd name="connsiteY3" fmla="*/ 6344898 h 6861328"/>
              <a:gd name="connsiteX4" fmla="*/ 10797166 w 10798941"/>
              <a:gd name="connsiteY4" fmla="*/ 0 h 6861328"/>
              <a:gd name="connsiteX5" fmla="*/ 0 w 10798941"/>
              <a:gd name="connsiteY5" fmla="*/ 0 h 6861328"/>
              <a:gd name="connsiteX6" fmla="*/ 4801177 w 10798941"/>
              <a:gd name="connsiteY6" fmla="*/ 6859588 h 6861328"/>
              <a:gd name="connsiteX0" fmla="*/ 1 w 10798941"/>
              <a:gd name="connsiteY0" fmla="*/ 6859588 h 6861328"/>
              <a:gd name="connsiteX1" fmla="*/ 10376754 w 10798941"/>
              <a:gd name="connsiteY1" fmla="*/ 6861328 h 6861328"/>
              <a:gd name="connsiteX2" fmla="*/ 10688209 w 10798941"/>
              <a:gd name="connsiteY2" fmla="*/ 6547210 h 6861328"/>
              <a:gd name="connsiteX3" fmla="*/ 10794690 w 10798941"/>
              <a:gd name="connsiteY3" fmla="*/ 6344898 h 6861328"/>
              <a:gd name="connsiteX4" fmla="*/ 10797166 w 10798941"/>
              <a:gd name="connsiteY4" fmla="*/ 0 h 6861328"/>
              <a:gd name="connsiteX5" fmla="*/ 0 w 10798941"/>
              <a:gd name="connsiteY5" fmla="*/ 0 h 6861328"/>
              <a:gd name="connsiteX6" fmla="*/ 1 w 10798941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98941" h="6861328">
                <a:moveTo>
                  <a:pt x="1" y="6859588"/>
                </a:moveTo>
                <a:lnTo>
                  <a:pt x="10376754" y="6861328"/>
                </a:lnTo>
                <a:lnTo>
                  <a:pt x="10688209" y="6547210"/>
                </a:lnTo>
                <a:cubicBezTo>
                  <a:pt x="10755149" y="6480608"/>
                  <a:pt x="10794629" y="6394128"/>
                  <a:pt x="10794690" y="6344898"/>
                </a:cubicBezTo>
                <a:cubicBezTo>
                  <a:pt x="10792915" y="6046753"/>
                  <a:pt x="10798941" y="298145"/>
                  <a:pt x="10797166" y="0"/>
                </a:cubicBezTo>
                <a:lnTo>
                  <a:pt x="0" y="0"/>
                </a:lnTo>
                <a:cubicBezTo>
                  <a:pt x="0" y="2286529"/>
                  <a:pt x="1" y="4573059"/>
                  <a:pt x="1" y="6859588"/>
                </a:cubicBez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 userDrawn="1"/>
        </p:nvSpPr>
        <p:spPr>
          <a:xfrm>
            <a:off x="0" y="0"/>
            <a:ext cx="8882435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4801177 w 10798941"/>
              <a:gd name="connsiteY0" fmla="*/ 6859588 h 6861328"/>
              <a:gd name="connsiteX1" fmla="*/ 10376754 w 10798941"/>
              <a:gd name="connsiteY1" fmla="*/ 6861328 h 6861328"/>
              <a:gd name="connsiteX2" fmla="*/ 10688209 w 10798941"/>
              <a:gd name="connsiteY2" fmla="*/ 6547210 h 6861328"/>
              <a:gd name="connsiteX3" fmla="*/ 10794690 w 10798941"/>
              <a:gd name="connsiteY3" fmla="*/ 6344898 h 6861328"/>
              <a:gd name="connsiteX4" fmla="*/ 10797166 w 10798941"/>
              <a:gd name="connsiteY4" fmla="*/ 0 h 6861328"/>
              <a:gd name="connsiteX5" fmla="*/ 0 w 10798941"/>
              <a:gd name="connsiteY5" fmla="*/ 0 h 6861328"/>
              <a:gd name="connsiteX6" fmla="*/ 4801177 w 10798941"/>
              <a:gd name="connsiteY6" fmla="*/ 6859588 h 6861328"/>
              <a:gd name="connsiteX0" fmla="*/ 1 w 10798941"/>
              <a:gd name="connsiteY0" fmla="*/ 6859588 h 6861328"/>
              <a:gd name="connsiteX1" fmla="*/ 10376754 w 10798941"/>
              <a:gd name="connsiteY1" fmla="*/ 6861328 h 6861328"/>
              <a:gd name="connsiteX2" fmla="*/ 10688209 w 10798941"/>
              <a:gd name="connsiteY2" fmla="*/ 6547210 h 6861328"/>
              <a:gd name="connsiteX3" fmla="*/ 10794690 w 10798941"/>
              <a:gd name="connsiteY3" fmla="*/ 6344898 h 6861328"/>
              <a:gd name="connsiteX4" fmla="*/ 10797166 w 10798941"/>
              <a:gd name="connsiteY4" fmla="*/ 0 h 6861328"/>
              <a:gd name="connsiteX5" fmla="*/ 0 w 10798941"/>
              <a:gd name="connsiteY5" fmla="*/ 0 h 6861328"/>
              <a:gd name="connsiteX6" fmla="*/ 1 w 10798941"/>
              <a:gd name="connsiteY6" fmla="*/ 6859588 h 6861328"/>
              <a:gd name="connsiteX0" fmla="*/ 0 w 10798940"/>
              <a:gd name="connsiteY0" fmla="*/ 6859588 h 6861328"/>
              <a:gd name="connsiteX1" fmla="*/ 10376753 w 10798940"/>
              <a:gd name="connsiteY1" fmla="*/ 6861328 h 6861328"/>
              <a:gd name="connsiteX2" fmla="*/ 10688208 w 10798940"/>
              <a:gd name="connsiteY2" fmla="*/ 6547210 h 6861328"/>
              <a:gd name="connsiteX3" fmla="*/ 10794689 w 10798940"/>
              <a:gd name="connsiteY3" fmla="*/ 6344898 h 6861328"/>
              <a:gd name="connsiteX4" fmla="*/ 10797165 w 10798940"/>
              <a:gd name="connsiteY4" fmla="*/ 0 h 6861328"/>
              <a:gd name="connsiteX5" fmla="*/ 1914193 w 10798940"/>
              <a:gd name="connsiteY5" fmla="*/ 0 h 6861328"/>
              <a:gd name="connsiteX6" fmla="*/ 0 w 10798940"/>
              <a:gd name="connsiteY6" fmla="*/ 6859588 h 6861328"/>
              <a:gd name="connsiteX0" fmla="*/ 0 w 8884748"/>
              <a:gd name="connsiteY0" fmla="*/ 6859588 h 6861328"/>
              <a:gd name="connsiteX1" fmla="*/ 8462561 w 8884748"/>
              <a:gd name="connsiteY1" fmla="*/ 6861328 h 6861328"/>
              <a:gd name="connsiteX2" fmla="*/ 8774016 w 8884748"/>
              <a:gd name="connsiteY2" fmla="*/ 6547210 h 6861328"/>
              <a:gd name="connsiteX3" fmla="*/ 8880497 w 8884748"/>
              <a:gd name="connsiteY3" fmla="*/ 6344898 h 6861328"/>
              <a:gd name="connsiteX4" fmla="*/ 8882973 w 8884748"/>
              <a:gd name="connsiteY4" fmla="*/ 0 h 6861328"/>
              <a:gd name="connsiteX5" fmla="*/ 1 w 8884748"/>
              <a:gd name="connsiteY5" fmla="*/ 0 h 6861328"/>
              <a:gd name="connsiteX6" fmla="*/ 0 w 888474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84748" h="6861328">
                <a:moveTo>
                  <a:pt x="0" y="6859588"/>
                </a:moveTo>
                <a:lnTo>
                  <a:pt x="8462561" y="6861328"/>
                </a:lnTo>
                <a:lnTo>
                  <a:pt x="8774016" y="6547210"/>
                </a:lnTo>
                <a:cubicBezTo>
                  <a:pt x="8840956" y="6480608"/>
                  <a:pt x="8880436" y="6394128"/>
                  <a:pt x="8880497" y="6344898"/>
                </a:cubicBezTo>
                <a:cubicBezTo>
                  <a:pt x="8878722" y="6046753"/>
                  <a:pt x="8884748" y="298145"/>
                  <a:pt x="8882973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11131069" y="429453"/>
            <a:ext cx="632487" cy="9037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5" y="2100085"/>
            <a:ext cx="7552126" cy="43078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095" y="2459185"/>
            <a:ext cx="7552126" cy="45326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7603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867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6">
    <p:bg>
      <p:bgPr>
        <a:blipFill dpi="0" rotWithShape="1">
          <a:blip r:embed="rId2" cstate="print">
            <a:lum/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10755869" y="498741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2" name="Freeform 11"/>
          <p:cNvSpPr/>
          <p:nvPr userDrawn="1"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 userDrawn="1"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5" y="1669298"/>
            <a:ext cx="4582067" cy="86157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095" y="2459184"/>
            <a:ext cx="4582067" cy="973631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7316532"/>
            <a:ext cx="12192000" cy="278107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lIns="6370341" tIns="467878" rIns="755803" bIns="0" rtlCol="0">
            <a:no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+mn-lt"/>
              </a:rPr>
              <a:t>INSTRUCTIONS</a:t>
            </a:r>
            <a:r>
              <a:rPr lang="en-US" sz="1400" b="1" baseline="0">
                <a:solidFill>
                  <a:schemeClr val="tx2"/>
                </a:solidFill>
                <a:latin typeface="+mn-lt"/>
              </a:rPr>
              <a:t>: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To insert a background </a:t>
            </a:r>
          </a:p>
          <a:p>
            <a:r>
              <a:rPr lang="en-US" sz="1400">
                <a:solidFill>
                  <a:schemeClr val="tx2"/>
                </a:solidFill>
                <a:latin typeface="Amalia Medium" pitchFamily="34" charset="0"/>
              </a:rPr>
              <a:t>Right click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the background area (being careful not to click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on any text boxes) </a:t>
            </a:r>
          </a:p>
          <a:p>
            <a:r>
              <a:rPr lang="en-US" sz="1400">
                <a:solidFill>
                  <a:schemeClr val="tx2"/>
                </a:solidFill>
                <a:latin typeface="+mn-lt"/>
              </a:rPr>
              <a:t>A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menu will pop up. From is select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Format background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this will launch a window. 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With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Fill tab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selected, click on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Picture or texture fill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then click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Insert from: (select) File… button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Make sure all Offsets are set to 0%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="1" baseline="0">
                <a:solidFill>
                  <a:schemeClr val="tx2"/>
                </a:solidFill>
                <a:latin typeface="+mn-lt"/>
              </a:rPr>
              <a:t>NOTE: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The image needs to be the same size as the whole slide (W 33.87cm x H 19.05cm)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if it is not it will distort.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You can bring the image into PowerPoint and crop it to size then save out as a PNG or JPEG if it is not already the correct size.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 </a:t>
            </a:r>
            <a:endParaRPr lang="en-GB" sz="14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3169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7">
    <p:bg>
      <p:bgPr>
        <a:blipFill dpi="0" rotWithShape="1">
          <a:blip r:embed="rId2" cstate="print">
            <a:lum/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 userDrawn="1"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rgbClr val="F8F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/>
          <p:nvPr userDrawn="1"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5" y="1669298"/>
            <a:ext cx="4582067" cy="86157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095" y="2459184"/>
            <a:ext cx="4582067" cy="973631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043341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6">
    <p:bg>
      <p:bgPr>
        <a:blipFill dpi="0" rotWithShape="1">
          <a:blip r:embed="rId3" cstate="print">
            <a:lum/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 rot="10800000">
            <a:off x="10755869" y="498741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2" name="Freeform 11"/>
          <p:cNvSpPr/>
          <p:nvPr userDrawn="1"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 userDrawn="1"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5" y="2997052"/>
            <a:ext cx="4582067" cy="86157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0" y="7316532"/>
            <a:ext cx="12192000" cy="278107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lIns="6370341" tIns="467878" rIns="755803" bIns="0" rtlCol="0">
            <a:no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+mn-lt"/>
              </a:rPr>
              <a:t>INSTRUCTIONS</a:t>
            </a:r>
            <a:r>
              <a:rPr lang="en-US" sz="1400" b="1" baseline="0">
                <a:solidFill>
                  <a:schemeClr val="tx2"/>
                </a:solidFill>
                <a:latin typeface="+mn-lt"/>
              </a:rPr>
              <a:t>: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To insert a background </a:t>
            </a:r>
          </a:p>
          <a:p>
            <a:r>
              <a:rPr lang="en-US" sz="1400">
                <a:solidFill>
                  <a:schemeClr val="tx2"/>
                </a:solidFill>
                <a:latin typeface="Amalia Medium" pitchFamily="34" charset="0"/>
              </a:rPr>
              <a:t>Right click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the background area (being careful not to click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on any text boxes) </a:t>
            </a:r>
          </a:p>
          <a:p>
            <a:r>
              <a:rPr lang="en-US" sz="1400">
                <a:solidFill>
                  <a:schemeClr val="tx2"/>
                </a:solidFill>
                <a:latin typeface="+mn-lt"/>
              </a:rPr>
              <a:t>A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menu will pop up. From is select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Format background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this will launch a window. 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With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Fill tab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selected, click on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Picture or texture fill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then click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Insert from: (select) File… button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Make sure all Offsets are set to 0%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="1" baseline="0">
                <a:solidFill>
                  <a:schemeClr val="tx2"/>
                </a:solidFill>
                <a:latin typeface="+mn-lt"/>
              </a:rPr>
              <a:t>NOTE: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The image needs to be the same size as the whole slide (W 33.87cm x H 19.05cm)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if it is not it will distort.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You can bring the image into PowerPoint and crop it to size then save out as a PNG or JPEG if it is not already the correct size.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 </a:t>
            </a:r>
            <a:endParaRPr lang="en-GB" sz="1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EBC3906-3CB8-2CE6-2DC0-2E7F8C4D325B}"/>
              </a:ext>
            </a:extLst>
          </p:cNvPr>
          <p:cNvSpPr/>
          <p:nvPr userDrawn="1"/>
        </p:nvSpPr>
        <p:spPr>
          <a:xfrm>
            <a:off x="408848" y="1773200"/>
            <a:ext cx="719893" cy="102859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75A7F9-DBEE-84A3-290F-B79A4B8AA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468" y="4004336"/>
            <a:ext cx="4534307" cy="22323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108">
            <a:extLst>
              <a:ext uri="{FF2B5EF4-FFF2-40B4-BE49-F238E27FC236}">
                <a16:creationId xmlns:a16="http://schemas.microsoft.com/office/drawing/2014/main" id="{B790D698-BF58-116D-B9A7-FEAA6F4EF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053298-AFAE-2995-9C67-298FE3132E83}"/>
              </a:ext>
            </a:extLst>
          </p:cNvPr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024C3E-844E-B0B8-20BC-DB916EE61456}"/>
              </a:ext>
            </a:extLst>
          </p:cNvPr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Slide Number Placeholder 109">
            <a:extLst>
              <a:ext uri="{FF2B5EF4-FFF2-40B4-BE49-F238E27FC236}">
                <a16:creationId xmlns:a16="http://schemas.microsoft.com/office/drawing/2014/main" id="{CC0BF9CF-7969-EAF7-4D98-7CA5B40FA105}"/>
              </a:ext>
            </a:extLst>
          </p:cNvPr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DCB27DD-2B31-89A2-6866-21483C4C0E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14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3"/>
            <a:ext cx="11320065" cy="32633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49" y="6172906"/>
            <a:ext cx="11319102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356200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072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5" y="1669298"/>
            <a:ext cx="4582067" cy="86157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095" y="2459184"/>
            <a:ext cx="4582067" cy="973631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6959376" y="717384"/>
            <a:ext cx="3794724" cy="5205795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image</a:t>
            </a:r>
            <a:endParaRPr lang="en-GB"/>
          </a:p>
        </p:txBody>
      </p:sp>
      <p:sp>
        <p:nvSpPr>
          <p:cNvPr id="14" name="Freeform 13"/>
          <p:cNvSpPr/>
          <p:nvPr userDrawn="1"/>
        </p:nvSpPr>
        <p:spPr>
          <a:xfrm flipH="1">
            <a:off x="10773753" y="431484"/>
            <a:ext cx="998907" cy="1427259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5" name="Freeform 14"/>
          <p:cNvSpPr/>
          <p:nvPr userDrawn="1"/>
        </p:nvSpPr>
        <p:spPr>
          <a:xfrm>
            <a:off x="5075276" y="3830025"/>
            <a:ext cx="1815925" cy="259463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3623870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594315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99824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99824 w 6097588"/>
              <a:gd name="connsiteY6" fmla="*/ 6859588 h 6861328"/>
              <a:gd name="connsiteX0" fmla="*/ 0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0 w 6097588"/>
              <a:gd name="connsiteY6" fmla="*/ 6859588 h 6861328"/>
              <a:gd name="connsiteX0" fmla="*/ 0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152888 w 6097588"/>
              <a:gd name="connsiteY5" fmla="*/ 0 h 6861328"/>
              <a:gd name="connsiteX6" fmla="*/ 0 w 6097588"/>
              <a:gd name="connsiteY6" fmla="*/ 6859588 h 6861328"/>
              <a:gd name="connsiteX0" fmla="*/ 0 w 5944700"/>
              <a:gd name="connsiteY0" fmla="*/ 6859588 h 6861328"/>
              <a:gd name="connsiteX1" fmla="*/ 5522513 w 5944700"/>
              <a:gd name="connsiteY1" fmla="*/ 6861328 h 6861328"/>
              <a:gd name="connsiteX2" fmla="*/ 5833968 w 5944700"/>
              <a:gd name="connsiteY2" fmla="*/ 6547210 h 6861328"/>
              <a:gd name="connsiteX3" fmla="*/ 5940449 w 5944700"/>
              <a:gd name="connsiteY3" fmla="*/ 6344898 h 6861328"/>
              <a:gd name="connsiteX4" fmla="*/ 5942925 w 5944700"/>
              <a:gd name="connsiteY4" fmla="*/ 0 h 6861328"/>
              <a:gd name="connsiteX5" fmla="*/ 0 w 5944700"/>
              <a:gd name="connsiteY5" fmla="*/ 0 h 6861328"/>
              <a:gd name="connsiteX6" fmla="*/ 0 w 5944700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4700" h="6861328">
                <a:moveTo>
                  <a:pt x="0" y="6859588"/>
                </a:moveTo>
                <a:lnTo>
                  <a:pt x="5522513" y="6861328"/>
                </a:lnTo>
                <a:lnTo>
                  <a:pt x="5833968" y="6547210"/>
                </a:lnTo>
                <a:cubicBezTo>
                  <a:pt x="5900908" y="6480608"/>
                  <a:pt x="5940388" y="6394128"/>
                  <a:pt x="5940449" y="6344898"/>
                </a:cubicBezTo>
                <a:cubicBezTo>
                  <a:pt x="5938674" y="6046753"/>
                  <a:pt x="5944700" y="298145"/>
                  <a:pt x="5942925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5" y="1669298"/>
            <a:ext cx="4582067" cy="86157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095" y="2459184"/>
            <a:ext cx="4582067" cy="973631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47700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el" userDrawn="1">
  <p:cSld name="only titel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75736" y="215900"/>
            <a:ext cx="8193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62200" rIns="62200" bIns="622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  <a:defRPr sz="2400" b="1" i="0" u="none" strike="noStrike" cap="none">
                <a:solidFill>
                  <a:schemeClr val="dk1"/>
                </a:solidFill>
                <a:latin typeface="Amalia Black" panose="020B0A04020203020204" pitchFamily="34" charset="0"/>
                <a:ea typeface="Amalia Black" panose="020B0A04020203020204" pitchFamily="34" charset="0"/>
                <a:cs typeface="Amalia Black" panose="020B0A04020203020204" pitchFamily="34" charset="0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139093" y="6508761"/>
            <a:ext cx="19116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62200" rIns="62200" bIns="622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87868" y="6508761"/>
            <a:ext cx="4852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200" tIns="62200" rIns="62200" bIns="62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933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kumimoji="0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051681" y="6508761"/>
            <a:ext cx="48544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" sz="933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‹#›</a:t>
            </a:fld>
            <a:endParaRPr kumimoji="0" lang="en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87868" y="6423036"/>
            <a:ext cx="11618400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77459" y="306382"/>
            <a:ext cx="594411" cy="594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8D068-B33C-4D34-A97A-E3E701BED128}"/>
              </a:ext>
            </a:extLst>
          </p:cNvPr>
          <p:cNvSpPr txBox="1"/>
          <p:nvPr userDrawn="1"/>
        </p:nvSpPr>
        <p:spPr>
          <a:xfrm>
            <a:off x="575736" y="1191718"/>
            <a:ext cx="11270607" cy="5091176"/>
          </a:xfrm>
          <a:prstGeom prst="rect">
            <a:avLst/>
          </a:prstGeom>
          <a:noFill/>
          <a:ln w="9525">
            <a:noFill/>
          </a:ln>
        </p:spPr>
        <p:txBody>
          <a:bodyPr wrap="square" lIns="97955" tIns="130607" rIns="97955" bIns="0" rtlCol="0" anchor="t">
            <a:noAutofit/>
          </a:bodyPr>
          <a:lstStyle/>
          <a:p>
            <a:pPr defTabSz="903091">
              <a:spcBef>
                <a:spcPts val="907"/>
              </a:spcBef>
            </a:pPr>
            <a:endParaRPr lang="en-US" sz="140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1B3B01-5B0C-48E8-A9BA-31248A31A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735" y="1437999"/>
            <a:ext cx="5338047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8FABA3E-19B9-4FAC-B379-98B157B0F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893" y="1437999"/>
            <a:ext cx="5338047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5889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3"/>
            <a:ext cx="11320065" cy="32633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6449" y="6172906"/>
            <a:ext cx="11319102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356200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8494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2B791-EFFD-56BE-A03C-5DAC64D3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761E-4F47-9333-EE59-90F04AB4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C48B8-FF7D-1BEA-26EE-DF5B75BB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F205-D5D4-B746-9328-8372CBA3EA7A}" type="datetimeFigureOut">
              <a:rPr lang="en-RO" smtClean="0"/>
              <a:t>10/31/2025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B5A8A-F421-B964-886F-F7E0CF3A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C8C76-17CB-A0C7-3B32-39145C79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FEAAF-1094-4141-A8A4-D997A6214C25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323199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17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4" y="2100085"/>
            <a:ext cx="5598423" cy="43078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094" y="2459185"/>
            <a:ext cx="5598423" cy="45326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6289794" y="883675"/>
            <a:ext cx="3554274" cy="507842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10667754" y="433483"/>
            <a:ext cx="1092167" cy="156050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</p:spTree>
    <p:extLst>
      <p:ext uri="{BB962C8B-B14F-4D97-AF65-F5344CB8AC3E}">
        <p14:creationId xmlns:p14="http://schemas.microsoft.com/office/powerpoint/2010/main" val="118507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0473" y="314793"/>
            <a:ext cx="1706118" cy="738493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799" b="0"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93F67FF8-23D6-7972-EA6C-31DD03FD8AC9}"/>
              </a:ext>
            </a:extLst>
          </p:cNvPr>
          <p:cNvSpPr/>
          <p:nvPr userDrawn="1"/>
        </p:nvSpPr>
        <p:spPr>
          <a:xfrm rot="10800000">
            <a:off x="9623473" y="909304"/>
            <a:ext cx="1367796" cy="195433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365D88E-992F-39F3-D783-0E141FFBFE86}"/>
              </a:ext>
            </a:extLst>
          </p:cNvPr>
          <p:cNvSpPr/>
          <p:nvPr userDrawn="1"/>
        </p:nvSpPr>
        <p:spPr>
          <a:xfrm>
            <a:off x="3432397" y="887267"/>
            <a:ext cx="5031902" cy="5970733"/>
          </a:xfrm>
          <a:custGeom>
            <a:avLst/>
            <a:gdLst>
              <a:gd name="connsiteX0" fmla="*/ 1138484 w 5033212"/>
              <a:gd name="connsiteY0" fmla="*/ 101 h 5972116"/>
              <a:gd name="connsiteX1" fmla="*/ 1660858 w 5033212"/>
              <a:gd name="connsiteY1" fmla="*/ 229085 h 5972116"/>
              <a:gd name="connsiteX2" fmla="*/ 5033212 w 5033212"/>
              <a:gd name="connsiteY2" fmla="*/ 3590183 h 5972116"/>
              <a:gd name="connsiteX3" fmla="*/ 2651281 w 5033212"/>
              <a:gd name="connsiteY3" fmla="*/ 5972116 h 5972116"/>
              <a:gd name="connsiteX4" fmla="*/ 460348 w 5033212"/>
              <a:gd name="connsiteY4" fmla="*/ 5972116 h 5972116"/>
              <a:gd name="connsiteX5" fmla="*/ 2825254 w 5033212"/>
              <a:gd name="connsiteY5" fmla="*/ 3596309 h 5972116"/>
              <a:gd name="connsiteX6" fmla="*/ 0 w 5033212"/>
              <a:gd name="connsiteY6" fmla="*/ 762370 h 5972116"/>
              <a:gd name="connsiteX7" fmla="*/ 558644 w 5033212"/>
              <a:gd name="connsiteY7" fmla="*/ 206931 h 5972116"/>
              <a:gd name="connsiteX8" fmla="*/ 1138484 w 5033212"/>
              <a:gd name="connsiteY8" fmla="*/ 101 h 59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3212" h="5972116">
                <a:moveTo>
                  <a:pt x="1138484" y="101"/>
                </a:moveTo>
                <a:cubicBezTo>
                  <a:pt x="1385110" y="3794"/>
                  <a:pt x="1529345" y="125301"/>
                  <a:pt x="1660858" y="229085"/>
                </a:cubicBezTo>
                <a:lnTo>
                  <a:pt x="5033212" y="3590183"/>
                </a:lnTo>
                <a:lnTo>
                  <a:pt x="2651281" y="5972116"/>
                </a:lnTo>
                <a:lnTo>
                  <a:pt x="460348" y="5972116"/>
                </a:lnTo>
                <a:lnTo>
                  <a:pt x="2825254" y="3596309"/>
                </a:lnTo>
                <a:lnTo>
                  <a:pt x="0" y="762370"/>
                </a:lnTo>
                <a:lnTo>
                  <a:pt x="558644" y="206931"/>
                </a:lnTo>
                <a:cubicBezTo>
                  <a:pt x="676826" y="94994"/>
                  <a:pt x="891858" y="-3592"/>
                  <a:pt x="1138484" y="101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4" y="2100085"/>
            <a:ext cx="5598423" cy="43078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094" y="2459185"/>
            <a:ext cx="5598423" cy="45326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</p:spTree>
    <p:extLst>
      <p:ext uri="{BB962C8B-B14F-4D97-AF65-F5344CB8AC3E}">
        <p14:creationId xmlns:p14="http://schemas.microsoft.com/office/powerpoint/2010/main" val="175757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ntents_Yellow 2 Column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0" y="0"/>
            <a:ext cx="429420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099776"/>
            <a:ext cx="7330754" cy="3858320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9326" y="2144428"/>
            <a:ext cx="1943710" cy="7200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99">
                <a:solidFill>
                  <a:schemeClr val="tx2"/>
                </a:solidFill>
                <a:latin typeface="+mn-lt"/>
              </a:rPr>
              <a:t>Presentation </a:t>
            </a:r>
          </a:p>
          <a:p>
            <a:pPr>
              <a:lnSpc>
                <a:spcPct val="90000"/>
              </a:lnSpc>
            </a:pPr>
            <a:r>
              <a:rPr lang="en-US" sz="2599" b="1">
                <a:solidFill>
                  <a:schemeClr val="tx2"/>
                </a:solidFill>
                <a:latin typeface="+mn-lt"/>
              </a:rPr>
              <a:t>Contents</a:t>
            </a:r>
            <a:endParaRPr lang="en-GB" sz="2599" b="1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55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ntents with Image">
    <p:bg>
      <p:bgPr>
        <a:blipFill dpi="0" rotWithShape="1">
          <a:blip r:embed="rId3" cstate="print">
            <a:lum/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>
            <a:off x="2784494" y="0"/>
            <a:ext cx="53312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665088 w 5997764"/>
              <a:gd name="connsiteY5" fmla="*/ 0 h 6861328"/>
              <a:gd name="connsiteX6" fmla="*/ 0 w 5997764"/>
              <a:gd name="connsiteY6" fmla="*/ 6859588 h 6861328"/>
              <a:gd name="connsiteX0" fmla="*/ 0 w 5332676"/>
              <a:gd name="connsiteY0" fmla="*/ 6859588 h 6861328"/>
              <a:gd name="connsiteX1" fmla="*/ 4910489 w 5332676"/>
              <a:gd name="connsiteY1" fmla="*/ 6861328 h 6861328"/>
              <a:gd name="connsiteX2" fmla="*/ 5221944 w 5332676"/>
              <a:gd name="connsiteY2" fmla="*/ 6547210 h 6861328"/>
              <a:gd name="connsiteX3" fmla="*/ 5328425 w 5332676"/>
              <a:gd name="connsiteY3" fmla="*/ 6344898 h 6861328"/>
              <a:gd name="connsiteX4" fmla="*/ 5330901 w 5332676"/>
              <a:gd name="connsiteY4" fmla="*/ 0 h 6861328"/>
              <a:gd name="connsiteX5" fmla="*/ 0 w 5332676"/>
              <a:gd name="connsiteY5" fmla="*/ 0 h 6861328"/>
              <a:gd name="connsiteX6" fmla="*/ 0 w 533267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2676" h="6861328">
                <a:moveTo>
                  <a:pt x="0" y="6859588"/>
                </a:moveTo>
                <a:lnTo>
                  <a:pt x="4910489" y="6861328"/>
                </a:lnTo>
                <a:lnTo>
                  <a:pt x="5221944" y="6547210"/>
                </a:lnTo>
                <a:cubicBezTo>
                  <a:pt x="5288884" y="6480608"/>
                  <a:pt x="5328364" y="6394128"/>
                  <a:pt x="5328425" y="6344898"/>
                </a:cubicBezTo>
                <a:cubicBezTo>
                  <a:pt x="5326650" y="6046753"/>
                  <a:pt x="5332676" y="298145"/>
                  <a:pt x="533090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rgbClr val="F8F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1" y="0"/>
            <a:ext cx="4174853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5940" h="6861328">
                <a:moveTo>
                  <a:pt x="0" y="6859588"/>
                </a:moveTo>
                <a:lnTo>
                  <a:pt x="3753753" y="6861328"/>
                </a:lnTo>
                <a:lnTo>
                  <a:pt x="4065208" y="6547210"/>
                </a:lnTo>
                <a:cubicBezTo>
                  <a:pt x="4132148" y="6480608"/>
                  <a:pt x="4171628" y="6394128"/>
                  <a:pt x="4171689" y="6344898"/>
                </a:cubicBezTo>
                <a:cubicBezTo>
                  <a:pt x="4169914" y="6046753"/>
                  <a:pt x="4175940" y="298145"/>
                  <a:pt x="4174165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108"/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25403" y="2145053"/>
            <a:ext cx="3560818" cy="1079250"/>
          </a:xfrm>
        </p:spPr>
        <p:txBody>
          <a:bodyPr/>
          <a:lstStyle>
            <a:lvl1pPr marL="357081" marR="0" indent="-357081" algn="l" defTabSz="914126" rtl="0" eaLnBrk="1" fontAlgn="base" latinLnBrk="0" hangingPunct="1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1600" b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9264" indent="-179334">
              <a:spcBef>
                <a:spcPts val="200"/>
              </a:spcBef>
              <a:defRPr sz="12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7244540"/>
            <a:ext cx="12192000" cy="379642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lIns="8277844" tIns="467878" rIns="575850" bIns="0" rtlCol="0">
            <a:no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+mn-lt"/>
              </a:rPr>
              <a:t>INSTRUCTIONS</a:t>
            </a:r>
            <a:r>
              <a:rPr lang="en-US" sz="1400" b="1" baseline="0">
                <a:solidFill>
                  <a:schemeClr val="tx2"/>
                </a:solidFill>
                <a:latin typeface="+mn-lt"/>
              </a:rPr>
              <a:t>: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To insert a background </a:t>
            </a:r>
          </a:p>
          <a:p>
            <a:r>
              <a:rPr lang="en-US" sz="1400">
                <a:solidFill>
                  <a:schemeClr val="tx2"/>
                </a:solidFill>
                <a:latin typeface="Amalia Medium" pitchFamily="34" charset="0"/>
              </a:rPr>
              <a:t>Right click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the background area (being careful not to click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on any text boxes) </a:t>
            </a:r>
          </a:p>
          <a:p>
            <a:r>
              <a:rPr lang="en-US" sz="1400">
                <a:solidFill>
                  <a:schemeClr val="tx2"/>
                </a:solidFill>
                <a:latin typeface="+mn-lt"/>
              </a:rPr>
              <a:t>A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menu will pop up. From is select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Format background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this will launch a window. 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With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Fill tab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selected, click on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Picture or texture fill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then click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Insert from: (select) File… button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Make sure all Offsets are set to 0%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="1" baseline="0">
                <a:solidFill>
                  <a:schemeClr val="tx2"/>
                </a:solidFill>
                <a:latin typeface="+mn-lt"/>
              </a:rPr>
              <a:t>NOTE: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The image needs to be the same size as the whole slide (W 33.87cm x H 19.05cm)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if it is not it will distort.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You can bring the image into PowerPoint and crop it to size then save out as a PNG or JPEG if it is not already the correct size.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 </a:t>
            </a:r>
            <a:endParaRPr lang="en-GB" sz="1400">
              <a:solidFill>
                <a:schemeClr val="tx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53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lumns of content with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108"/>
          <p:cNvSpPr>
            <a:spLocks noGrp="1"/>
          </p:cNvSpPr>
          <p:nvPr userDrawn="1"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sp>
        <p:nvSpPr>
          <p:cNvPr id="7" name="Slide Number Placeholder 109"/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36449" y="6172906"/>
            <a:ext cx="11319102" cy="175754"/>
          </a:xfrm>
        </p:spPr>
        <p:txBody>
          <a:bodyPr wrap="square" anchor="b">
            <a:spAutoFit/>
          </a:bodyPr>
          <a:lstStyle>
            <a:lvl1pPr>
              <a:spcAft>
                <a:spcPts val="200"/>
              </a:spcAft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Notes can go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36449" y="1356200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13" name="Content Placeholder 5"/>
          <p:cNvSpPr>
            <a:spLocks noGrp="1"/>
          </p:cNvSpPr>
          <p:nvPr userDrawn="1">
            <p:ph sz="quarter" idx="13"/>
          </p:nvPr>
        </p:nvSpPr>
        <p:spPr>
          <a:xfrm>
            <a:off x="6199461" y="2109112"/>
            <a:ext cx="5185758" cy="33135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90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6">
    <p:bg>
      <p:bgPr>
        <a:blipFill dpi="0" rotWithShape="1">
          <a:blip r:embed="rId3" cstate="print">
            <a:lum/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 rot="10800000">
            <a:off x="10755869" y="498741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2" name="Freeform 11"/>
          <p:cNvSpPr/>
          <p:nvPr userDrawn="1"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FFD40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 userDrawn="1"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34095" y="2997052"/>
            <a:ext cx="4582067" cy="86157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7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2153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0" y="7316532"/>
            <a:ext cx="12192000" cy="278107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lIns="6370341" tIns="467878" rIns="755803" bIns="0" rtlCol="0">
            <a:no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+mn-lt"/>
              </a:rPr>
              <a:t>INSTRUCTIONS</a:t>
            </a:r>
            <a:r>
              <a:rPr lang="en-US" sz="1400" b="1" baseline="0">
                <a:solidFill>
                  <a:schemeClr val="tx2"/>
                </a:solidFill>
                <a:latin typeface="+mn-lt"/>
              </a:rPr>
              <a:t>: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To insert a background </a:t>
            </a:r>
          </a:p>
          <a:p>
            <a:r>
              <a:rPr lang="en-US" sz="1400">
                <a:solidFill>
                  <a:schemeClr val="tx2"/>
                </a:solidFill>
                <a:latin typeface="Amalia Medium" pitchFamily="34" charset="0"/>
              </a:rPr>
              <a:t>Right click </a:t>
            </a:r>
            <a:r>
              <a:rPr lang="en-US" sz="1400">
                <a:solidFill>
                  <a:schemeClr val="tx2"/>
                </a:solidFill>
                <a:latin typeface="+mn-lt"/>
              </a:rPr>
              <a:t>the background area (being careful not to click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on any text boxes) </a:t>
            </a:r>
          </a:p>
          <a:p>
            <a:r>
              <a:rPr lang="en-US" sz="1400">
                <a:solidFill>
                  <a:schemeClr val="tx2"/>
                </a:solidFill>
                <a:latin typeface="+mn-lt"/>
              </a:rPr>
              <a:t>A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menu will pop up. From is select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Format background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this will launch a window. 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With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Fill tab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selected, click on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Picture or texture fill 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then click the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Insert from: (select) File… button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Make sure all Offsets are set to 0%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="1" baseline="0">
                <a:solidFill>
                  <a:schemeClr val="tx2"/>
                </a:solidFill>
                <a:latin typeface="+mn-lt"/>
              </a:rPr>
              <a:t>NOTE: </a:t>
            </a:r>
            <a:r>
              <a:rPr lang="en-US" sz="1400" baseline="0">
                <a:solidFill>
                  <a:schemeClr val="tx2"/>
                </a:solidFill>
                <a:latin typeface="Amalia Medium" pitchFamily="34" charset="0"/>
              </a:rPr>
              <a:t>The image needs to be the same size as the whole slide (W 33.87cm x H 19.05cm)</a:t>
            </a:r>
            <a:r>
              <a:rPr lang="en-US" sz="1400" baseline="0">
                <a:solidFill>
                  <a:schemeClr val="tx2"/>
                </a:solidFill>
                <a:latin typeface="+mn-lt"/>
              </a:rPr>
              <a:t> if it is not it will distort.</a:t>
            </a: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You can bring the image into PowerPoint and crop it to size then save out as a PNG or JPEG if it is not already the correct size.</a:t>
            </a:r>
          </a:p>
          <a:p>
            <a:endParaRPr lang="en-US" sz="1400" baseline="0">
              <a:solidFill>
                <a:schemeClr val="tx2"/>
              </a:solidFill>
              <a:latin typeface="+mn-lt"/>
            </a:endParaRPr>
          </a:p>
          <a:p>
            <a:r>
              <a:rPr lang="en-US" sz="1400" baseline="0">
                <a:solidFill>
                  <a:schemeClr val="tx2"/>
                </a:solidFill>
                <a:latin typeface="+mn-lt"/>
              </a:rPr>
              <a:t> </a:t>
            </a:r>
            <a:endParaRPr lang="en-GB" sz="1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75A7F9-DBEE-84A3-290F-B79A4B8AA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468" y="4004336"/>
            <a:ext cx="4534307" cy="22323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108">
            <a:extLst>
              <a:ext uri="{FF2B5EF4-FFF2-40B4-BE49-F238E27FC236}">
                <a16:creationId xmlns:a16="http://schemas.microsoft.com/office/drawing/2014/main" id="{B790D698-BF58-116D-B9A7-FEAA6F4EF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Presentation title can go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053298-AFAE-2995-9C67-298FE3132E83}"/>
              </a:ext>
            </a:extLst>
          </p:cNvPr>
          <p:cNvCxnSpPr/>
          <p:nvPr userDrawn="1"/>
        </p:nvCxnSpPr>
        <p:spPr>
          <a:xfrm>
            <a:off x="1675422" y="6504611"/>
            <a:ext cx="0" cy="137194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024C3E-844E-B0B8-20BC-DB916EE61456}"/>
              </a:ext>
            </a:extLst>
          </p:cNvPr>
          <p:cNvSpPr txBox="1"/>
          <p:nvPr userDrawn="1"/>
        </p:nvSpPr>
        <p:spPr>
          <a:xfrm>
            <a:off x="779932" y="6506947"/>
            <a:ext cx="791882" cy="123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err="1">
                <a:solidFill>
                  <a:schemeClr val="tx2"/>
                </a:solidFill>
                <a:latin typeface="+mn-lt"/>
              </a:rPr>
              <a:t>Raiffeisen</a:t>
            </a:r>
            <a:r>
              <a:rPr lang="en-US" sz="800" b="1">
                <a:solidFill>
                  <a:schemeClr val="tx2"/>
                </a:solidFill>
                <a:latin typeface="+mn-lt"/>
              </a:rPr>
              <a:t> Bank</a:t>
            </a:r>
            <a:endParaRPr lang="en-GB" sz="8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Slide Number Placeholder 109">
            <a:extLst>
              <a:ext uri="{FF2B5EF4-FFF2-40B4-BE49-F238E27FC236}">
                <a16:creationId xmlns:a16="http://schemas.microsoft.com/office/drawing/2014/main" id="{CC0BF9CF-7969-EAF7-4D98-7CA5B40FA105}"/>
              </a:ext>
            </a:extLst>
          </p:cNvPr>
          <p:cNvSpPr txBox="1">
            <a:spLocks/>
          </p:cNvSpPr>
          <p:nvPr userDrawn="1"/>
        </p:nvSpPr>
        <p:spPr>
          <a:xfrm>
            <a:off x="436449" y="650694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262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7315" y="439945"/>
            <a:ext cx="113127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449" y="2107983"/>
            <a:ext cx="11319102" cy="325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 - First level of bullet point – 14pt</a:t>
            </a:r>
          </a:p>
          <a:p>
            <a:pPr lvl="2"/>
            <a:r>
              <a:rPr lang="en-GB"/>
              <a:t>Third level - Second level of bullet point – 12pt</a:t>
            </a:r>
          </a:p>
          <a:p>
            <a:pPr lvl="3"/>
            <a:r>
              <a:rPr lang="en-GB"/>
              <a:t>Fourth level - Third level of bullet point – 10pt</a:t>
            </a:r>
          </a:p>
          <a:p>
            <a:pPr lvl="4"/>
            <a:r>
              <a:rPr lang="en-GB"/>
              <a:t>Fifth level - hyperlinks Fifth level </a:t>
            </a:r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440945" y="-543173"/>
            <a:ext cx="11308258" cy="356259"/>
            <a:chOff x="441059" y="-543299"/>
            <a:chExt cx="11311203" cy="3563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7FE574-C472-944C-85AC-16E1F8CAA9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782C39-0D18-B245-BF70-C282B0A141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735312-2F3D-D74E-BD47-F2D0EC3819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412662-E083-6247-AD63-E3E205B5C4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1D7E54F-EC9E-F047-80D5-1494B1F7DD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224BF4-720A-E842-B806-0D733B149B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57B71B-7262-C943-8F0E-926200A1BB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CAC6C4-8DFB-2740-97F7-90FF0FCEA4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8830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C789A6A-CFFC-9242-ABA8-9EEF1F7FF3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F9C895-C70D-684C-BE55-F2F63606D6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CF3D0A-4D9E-7645-BAD2-235D94D624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9C4FB6-F336-8D4E-A9F8-6C92DC15E2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A5BD5D-C36F-B84B-AF5A-E637C8AF11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8381" y="-543299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 userDrawn="1"/>
        </p:nvGrpSpPr>
        <p:grpSpPr>
          <a:xfrm>
            <a:off x="440945" y="7038028"/>
            <a:ext cx="11308258" cy="356259"/>
            <a:chOff x="441059" y="7039657"/>
            <a:chExt cx="11311203" cy="35634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AE2D35-DB98-4C40-BAD2-670315C3F8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7F2538-274A-9842-95A0-73C36996A1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E42852-FA1F-B04C-9371-8E93272E24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756C35-AD97-A447-9FC0-F0FA4FA7EC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223EF5-4818-B642-9A60-D1E9F13A8F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B21F70-6ECA-9449-A970-BBEDE88C00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C30193-7F02-F445-8AE2-CA517F7CD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844B5B-0AA8-6D4D-9E46-AA378D9DE7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77592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85DAB4E-4C9B-2C46-9AC1-D2C31C3905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450B0D-FE75-DB46-ACD6-992428ACC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CC32F0D-1C5F-2E48-A45C-8250B0BD2A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C3CC1E-4EF3-D64A-AF8C-3006FAF4E5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DCB8A8-F42F-C54E-9B1C-4AF120BB07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2150" y="7039657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 userDrawn="1"/>
        </p:nvGrpSpPr>
        <p:grpSpPr>
          <a:xfrm>
            <a:off x="-543608" y="456267"/>
            <a:ext cx="363403" cy="5871368"/>
            <a:chOff x="-543750" y="456372"/>
            <a:chExt cx="363498" cy="587272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7DB925-E068-B045-8E44-D5DE3798F68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74D9A4-0BA8-C848-8BED-29B43927983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B21299-A197-964A-A5F0-8365B33BB0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1FFB26-7469-4843-89A4-1A9D7F3D68E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7F69AA-9375-2649-8B31-D47A2DC52D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833C03-B7AE-9F4B-BAB4-65062ACA308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CAA520-1BFE-314A-9F42-E25402CEA8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 userDrawn="1"/>
        </p:nvGrpSpPr>
        <p:grpSpPr>
          <a:xfrm>
            <a:off x="12374586" y="456267"/>
            <a:ext cx="363403" cy="5871368"/>
            <a:chOff x="12377808" y="456372"/>
            <a:chExt cx="363498" cy="58727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31F7EB-FA81-1F45-88A3-D55ED11542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804969-F8D9-6640-8DB2-088B8BC2B81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80D99E-0F5E-8A41-AD4A-4232D229E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08334E-1AC5-D745-88BE-802F0DADA8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B356B9-CC85-EC4C-AB51-D3E726783B9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6987DB-BB68-5542-B82F-8FF3190CB40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0" name="Picture 2"/>
          <p:cNvPicPr>
            <a:picLocks noChangeAspect="1" noChangeArrowheads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5649" y="4620839"/>
            <a:ext cx="1916216" cy="57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1" name="TextBox 110"/>
          <p:cNvSpPr txBox="1"/>
          <p:nvPr userDrawn="1"/>
        </p:nvSpPr>
        <p:spPr>
          <a:xfrm>
            <a:off x="-1980211" y="5220442"/>
            <a:ext cx="1916216" cy="1015428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000" b="1">
                <a:solidFill>
                  <a:srgbClr val="D22630"/>
                </a:solidFill>
                <a:latin typeface="+mn-lt"/>
              </a:rPr>
              <a:t>Note</a:t>
            </a:r>
            <a:r>
              <a:rPr lang="en-GB" sz="1000">
                <a:solidFill>
                  <a:srgbClr val="D22630"/>
                </a:solidFill>
                <a:latin typeface="+mn-lt"/>
              </a:rPr>
              <a:t>: </a:t>
            </a:r>
            <a:r>
              <a:rPr lang="en-GB" sz="1000">
                <a:latin typeface="+mn-lt"/>
              </a:rPr>
              <a:t>To change text styles, place text cursor in text and choose to promote or demote level with one of</a:t>
            </a:r>
            <a:br>
              <a:rPr lang="en-GB" sz="1000">
                <a:latin typeface="+mn-lt"/>
              </a:rPr>
            </a:br>
            <a:r>
              <a:rPr lang="en-GB" sz="1000">
                <a:latin typeface="+mn-lt"/>
              </a:rPr>
              <a:t>the indicated buttons.</a:t>
            </a:r>
          </a:p>
          <a:p>
            <a:r>
              <a:rPr lang="en-GB" sz="1000">
                <a:latin typeface="+mn-lt"/>
              </a:rPr>
              <a:t>(located on the HOME tab)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3BCD6-78BC-74FD-681E-5B0A379B7CD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026775" y="6642100"/>
            <a:ext cx="11303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230126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712" r:id="rId32"/>
    <p:sldLayoutId id="2147483714" r:id="rId33"/>
    <p:sldLayoutId id="2147483715" r:id="rId34"/>
    <p:sldLayoutId id="2147483716" r:id="rId3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99" b="1" cap="none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5pPr>
      <a:lvl6pPr marL="544225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6pPr>
      <a:lvl7pPr marL="108844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7pPr>
      <a:lvl8pPr marL="1632674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8pPr>
      <a:lvl9pPr marL="217689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ts val="0"/>
        </a:spcBef>
        <a:spcAft>
          <a:spcPts val="1400"/>
        </a:spcAft>
        <a:defRPr sz="1400" b="0">
          <a:solidFill>
            <a:schemeClr val="tx2"/>
          </a:solidFill>
          <a:latin typeface="+mn-lt"/>
          <a:ea typeface="+mn-ea"/>
          <a:cs typeface="+mn-cs"/>
        </a:defRPr>
      </a:lvl1pPr>
      <a:lvl2pPr marL="179946" indent="-179946" algn="l" rtl="0" eaLnBrk="1" fontAlgn="base" hangingPunct="1">
        <a:lnSpc>
          <a:spcPct val="125000"/>
        </a:lnSpc>
        <a:spcBef>
          <a:spcPts val="700"/>
        </a:spcBef>
        <a:spcAft>
          <a:spcPct val="0"/>
        </a:spcAft>
        <a:buClr>
          <a:schemeClr val="accent2"/>
        </a:buClr>
        <a:buFontTx/>
        <a:buBlip>
          <a:blip r:embed="rId38"/>
        </a:buBlip>
        <a:defRPr sz="1400" b="0">
          <a:solidFill>
            <a:schemeClr val="tx2"/>
          </a:solidFill>
          <a:latin typeface="+mn-lt"/>
        </a:defRPr>
      </a:lvl2pPr>
      <a:lvl3pPr marL="360255" indent="-172986" algn="l" rtl="0" eaLnBrk="1" fontAlgn="base" hangingPunct="1">
        <a:lnSpc>
          <a:spcPct val="125000"/>
        </a:lnSpc>
        <a:spcBef>
          <a:spcPts val="200"/>
        </a:spcBef>
        <a:spcAft>
          <a:spcPct val="0"/>
        </a:spcAft>
        <a:buClrTx/>
        <a:buFont typeface="Amalia" pitchFamily="34" charset="0"/>
        <a:buChar char="•"/>
        <a:tabLst/>
        <a:defRPr sz="1200">
          <a:solidFill>
            <a:schemeClr val="tx2"/>
          </a:solidFill>
          <a:latin typeface="+mn-lt"/>
        </a:defRPr>
      </a:lvl3pPr>
      <a:lvl4pPr marL="532640" indent="-179334" algn="l" rtl="0" eaLnBrk="1" fontAlgn="base" hangingPunct="1">
        <a:lnSpc>
          <a:spcPct val="125000"/>
        </a:lnSpc>
        <a:spcBef>
          <a:spcPts val="540"/>
        </a:spcBef>
        <a:spcAft>
          <a:spcPct val="0"/>
        </a:spcAft>
        <a:buClrTx/>
        <a:buFont typeface="Nokia Pure Headline Light" pitchFamily="34" charset="0"/>
        <a:buChar char="–"/>
        <a:tabLst/>
        <a:defRPr sz="1000">
          <a:solidFill>
            <a:schemeClr val="tx2"/>
          </a:solidFill>
          <a:latin typeface="+mn-lt"/>
        </a:defRPr>
      </a:lvl4pPr>
      <a:lvl5pPr marL="0" indent="0" algn="l" rtl="0" eaLnBrk="1" fontAlgn="base" hangingPunct="1">
        <a:lnSpc>
          <a:spcPct val="125000"/>
        </a:lnSpc>
        <a:spcBef>
          <a:spcPts val="1999"/>
        </a:spcBef>
        <a:spcAft>
          <a:spcPct val="0"/>
        </a:spcAft>
        <a:buFont typeface="Calibri" panose="020F0502020204030204" pitchFamily="34" charset="0"/>
        <a:buNone/>
        <a:tabLst/>
        <a:defRPr sz="1200" b="0" u="sng" baseline="0">
          <a:solidFill>
            <a:srgbClr val="64C5C9"/>
          </a:solidFill>
          <a:latin typeface="+mn-lt"/>
        </a:defRPr>
      </a:lvl5pPr>
      <a:lvl6pPr marL="0" indent="0" algn="l" rtl="0" eaLnBrk="1" fontAlgn="base" hangingPunct="1">
        <a:spcBef>
          <a:spcPts val="2857"/>
        </a:spcBef>
        <a:spcAft>
          <a:spcPct val="0"/>
        </a:spcAft>
        <a:buFont typeface="Arial" charset="0"/>
        <a:buNone/>
        <a:defRPr sz="1400">
          <a:solidFill>
            <a:srgbClr val="FF0000"/>
          </a:solidFill>
          <a:latin typeface="+mn-lt"/>
        </a:defRPr>
      </a:lvl6pPr>
      <a:lvl7pPr marL="2687110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7pPr>
      <a:lvl8pPr marL="3231334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8pPr>
      <a:lvl9pPr marL="3775559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225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44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674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89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12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5348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957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3797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enriqueyamahata/bank-marketing?utm_source=chatgpt.com" TargetMode="External"/><Relationship Id="rId7" Type="http://schemas.openxmlformats.org/officeDocument/2006/relationships/hyperlink" Target="https://www.kaggle.com/datasets/yasserh/customer-segmentation-datas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kaggle.com/datasets/ranjeetshrivastav/fraud-detection-dataset" TargetMode="External"/><Relationship Id="rId5" Type="http://schemas.openxmlformats.org/officeDocument/2006/relationships/hyperlink" Target="https://www.kaggle.com/datasets/deepakgu/customer-churn-dataset" TargetMode="External"/><Relationship Id="rId4" Type="http://schemas.openxmlformats.org/officeDocument/2006/relationships/hyperlink" Target="https://www.kaggle.com/datasets/laotse/credit-risk-dataset?utm_source=chatgpt.co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238" y="2104692"/>
            <a:ext cx="9713504" cy="2117596"/>
          </a:xfrm>
          <a:noFill/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ea typeface="+mj-lt"/>
                <a:cs typeface="+mj-lt"/>
                <a:sym typeface="Century Gothic"/>
              </a:rPr>
              <a:t>AI </a:t>
            </a:r>
            <a:r>
              <a:rPr lang="en-US" sz="3600" kern="1200" spc="0" dirty="0">
                <a:solidFill>
                  <a:srgbClr val="262626"/>
                </a:solidFill>
                <a:latin typeface="Amalia"/>
                <a:ea typeface="+mj-lt"/>
                <a:cs typeface="+mj-lt"/>
                <a:sym typeface="Century Gothic"/>
              </a:rPr>
              <a:t>Days Hackathon</a:t>
            </a:r>
            <a:endParaRPr lang="en-US" sz="3200" dirty="0">
              <a:solidFill>
                <a:schemeClr val="tx1"/>
              </a:solidFill>
              <a:latin typeface="Amali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73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B3AD2-C16D-0714-34D5-5DB2B6C3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B6F3E-7F23-3D85-183A-C2A48A7B4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 Days Hackathon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81EDA-12E7-6121-F107-D7DF6FA6544B}"/>
              </a:ext>
            </a:extLst>
          </p:cNvPr>
          <p:cNvSpPr txBox="1"/>
          <p:nvPr/>
        </p:nvSpPr>
        <p:spPr>
          <a:xfrm>
            <a:off x="677428" y="2605084"/>
            <a:ext cx="5143160" cy="288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Using real banking datasets, your task is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to design an </a:t>
            </a:r>
            <a:r>
              <a:rPr lang="en-US" sz="2200" b="1" dirty="0">
                <a:solidFill>
                  <a:srgbClr val="000000"/>
                </a:solidFill>
                <a:latin typeface="WordVisi_MSFontService"/>
              </a:rPr>
              <a:t>end-to-end intelligent system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that transforms banking data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into insights users can explore. </a:t>
            </a:r>
            <a:br>
              <a:rPr lang="en-US" sz="2200" dirty="0">
                <a:solidFill>
                  <a:srgbClr val="000000"/>
                </a:solidFill>
                <a:latin typeface="WordVisi_MSFontService"/>
              </a:rPr>
            </a:br>
            <a:endParaRPr lang="en-US" sz="2200" dirty="0">
              <a:solidFill>
                <a:srgbClr val="000000"/>
              </a:solidFill>
              <a:latin typeface="WordVisi_MSFontServic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D5AC1-1ABF-45A5-0167-D74639B30274}"/>
              </a:ext>
            </a:extLst>
          </p:cNvPr>
          <p:cNvSpPr txBox="1"/>
          <p:nvPr/>
        </p:nvSpPr>
        <p:spPr>
          <a:xfrm>
            <a:off x="677428" y="63593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r>
              <a:rPr lang="en-US" sz="2800" b="1" i="0" dirty="0">
                <a:effectLst/>
                <a:latin typeface="WordVisi_MSFontService"/>
              </a:rPr>
              <a:t>E </a:t>
            </a:r>
            <a:r>
              <a:rPr lang="en-US" sz="2800" b="1" dirty="0">
                <a:latin typeface="WordVisi_MSFontService"/>
              </a:rPr>
              <a:t>V</a:t>
            </a:r>
            <a:r>
              <a:rPr lang="en-US" sz="2800" b="1" i="0" dirty="0">
                <a:effectLst/>
                <a:latin typeface="WordVisi_MSFontService"/>
              </a:rPr>
              <a:t> O </a:t>
            </a:r>
            <a:r>
              <a:rPr lang="en-US" sz="2800" b="1" dirty="0">
                <a:latin typeface="WordVisi_MSFontService"/>
              </a:rPr>
              <a:t>L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U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T</a:t>
            </a:r>
            <a:r>
              <a:rPr lang="en-US" sz="2800" b="1" i="0" dirty="0">
                <a:effectLst/>
                <a:latin typeface="WordVisi_MSFontService"/>
              </a:rPr>
              <a:t> I </a:t>
            </a:r>
            <a:r>
              <a:rPr lang="en-US" sz="2800" b="1" dirty="0">
                <a:latin typeface="WordVisi_MSFontService"/>
              </a:rPr>
              <a:t>O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N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DB3E83-2E27-1FE6-8212-4752FB3A5B18}"/>
              </a:ext>
            </a:extLst>
          </p:cNvPr>
          <p:cNvSpPr txBox="1"/>
          <p:nvPr/>
        </p:nvSpPr>
        <p:spPr>
          <a:xfrm>
            <a:off x="6374073" y="618788"/>
            <a:ext cx="73787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02</a:t>
            </a:r>
          </a:p>
          <a:p>
            <a:endParaRPr lang="en-US" sz="26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 a machine learning model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predict or classify key outcomes </a:t>
            </a:r>
            <a:endParaRPr lang="en-US" sz="2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444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7AB8-CFD1-8340-F5AF-FB1D7133C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0D4C8-5713-5112-58F7-5C06004F9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 Days Hackathon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5688D-AA1C-E8CD-7036-AB60C74ADA99}"/>
              </a:ext>
            </a:extLst>
          </p:cNvPr>
          <p:cNvSpPr txBox="1"/>
          <p:nvPr/>
        </p:nvSpPr>
        <p:spPr>
          <a:xfrm>
            <a:off x="677428" y="2605084"/>
            <a:ext cx="5143160" cy="288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Using real banking datasets, your task is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to design an </a:t>
            </a:r>
            <a:r>
              <a:rPr lang="en-US" sz="2200" b="1" dirty="0">
                <a:solidFill>
                  <a:srgbClr val="000000"/>
                </a:solidFill>
                <a:latin typeface="WordVisi_MSFontService"/>
              </a:rPr>
              <a:t>end-to-end intelligent system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that transforms banking data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into insights users can explore. </a:t>
            </a:r>
            <a:br>
              <a:rPr lang="en-US" sz="2200" dirty="0">
                <a:solidFill>
                  <a:srgbClr val="000000"/>
                </a:solidFill>
                <a:latin typeface="WordVisi_MSFontService"/>
              </a:rPr>
            </a:br>
            <a:endParaRPr lang="en-US" sz="2200" dirty="0">
              <a:solidFill>
                <a:srgbClr val="000000"/>
              </a:solidFill>
              <a:latin typeface="WordVisi_MSFontServic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D4B6B-E1B6-ED08-2C46-7973B0B14A55}"/>
              </a:ext>
            </a:extLst>
          </p:cNvPr>
          <p:cNvSpPr txBox="1"/>
          <p:nvPr/>
        </p:nvSpPr>
        <p:spPr>
          <a:xfrm>
            <a:off x="677428" y="63593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r>
              <a:rPr lang="en-US" sz="2800" b="1" i="0" dirty="0">
                <a:effectLst/>
                <a:latin typeface="WordVisi_MSFontService"/>
              </a:rPr>
              <a:t>E </a:t>
            </a:r>
            <a:r>
              <a:rPr lang="en-US" sz="2800" b="1" dirty="0">
                <a:latin typeface="WordVisi_MSFontService"/>
              </a:rPr>
              <a:t>V</a:t>
            </a:r>
            <a:r>
              <a:rPr lang="en-US" sz="2800" b="1" i="0" dirty="0">
                <a:effectLst/>
                <a:latin typeface="WordVisi_MSFontService"/>
              </a:rPr>
              <a:t> O </a:t>
            </a:r>
            <a:r>
              <a:rPr lang="en-US" sz="2800" b="1" dirty="0">
                <a:latin typeface="WordVisi_MSFontService"/>
              </a:rPr>
              <a:t>L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U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T</a:t>
            </a:r>
            <a:r>
              <a:rPr lang="en-US" sz="2800" b="1" i="0" dirty="0">
                <a:effectLst/>
                <a:latin typeface="WordVisi_MSFontService"/>
              </a:rPr>
              <a:t> I </a:t>
            </a:r>
            <a:r>
              <a:rPr lang="en-US" sz="2800" b="1" dirty="0">
                <a:latin typeface="WordVisi_MSFontService"/>
              </a:rPr>
              <a:t>O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N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AD549-4E80-6197-31C1-4130865D849D}"/>
              </a:ext>
            </a:extLst>
          </p:cNvPr>
          <p:cNvSpPr txBox="1"/>
          <p:nvPr/>
        </p:nvSpPr>
        <p:spPr>
          <a:xfrm>
            <a:off x="6374073" y="618788"/>
            <a:ext cx="73787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03</a:t>
            </a:r>
          </a:p>
          <a:p>
            <a:endParaRPr lang="en-US" sz="26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 model predictions and </a:t>
            </a:r>
          </a:p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key metrics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PostgreSQL  </a:t>
            </a:r>
            <a:endParaRPr lang="en-US" sz="2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0737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3C26-95DD-F639-75ED-92C3F855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F9106-1AF4-ECC6-A2AC-B7C54954A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 Days Hackathon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1764D-3335-0BC3-0100-84902B2587A6}"/>
              </a:ext>
            </a:extLst>
          </p:cNvPr>
          <p:cNvSpPr txBox="1"/>
          <p:nvPr/>
        </p:nvSpPr>
        <p:spPr>
          <a:xfrm>
            <a:off x="677428" y="2605084"/>
            <a:ext cx="5143160" cy="288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Using real banking datasets, your task is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to design an </a:t>
            </a:r>
            <a:r>
              <a:rPr lang="en-US" sz="2200" b="1" dirty="0">
                <a:solidFill>
                  <a:srgbClr val="000000"/>
                </a:solidFill>
                <a:latin typeface="WordVisi_MSFontService"/>
              </a:rPr>
              <a:t>end-to-end intelligent system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that transforms banking data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into insights users can explore. </a:t>
            </a:r>
            <a:br>
              <a:rPr lang="en-US" sz="2200" dirty="0">
                <a:solidFill>
                  <a:srgbClr val="000000"/>
                </a:solidFill>
                <a:latin typeface="WordVisi_MSFontService"/>
              </a:rPr>
            </a:br>
            <a:endParaRPr lang="en-US" sz="2200" dirty="0">
              <a:solidFill>
                <a:srgbClr val="000000"/>
              </a:solidFill>
              <a:latin typeface="WordVisi_MSFontServic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1840B-49EA-E897-6448-F85666C7004E}"/>
              </a:ext>
            </a:extLst>
          </p:cNvPr>
          <p:cNvSpPr txBox="1"/>
          <p:nvPr/>
        </p:nvSpPr>
        <p:spPr>
          <a:xfrm>
            <a:off x="677428" y="63593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r>
              <a:rPr lang="en-US" sz="2800" b="1" i="0" dirty="0">
                <a:effectLst/>
                <a:latin typeface="WordVisi_MSFontService"/>
              </a:rPr>
              <a:t>E </a:t>
            </a:r>
            <a:r>
              <a:rPr lang="en-US" sz="2800" b="1" dirty="0">
                <a:latin typeface="WordVisi_MSFontService"/>
              </a:rPr>
              <a:t>V</a:t>
            </a:r>
            <a:r>
              <a:rPr lang="en-US" sz="2800" b="1" i="0" dirty="0">
                <a:effectLst/>
                <a:latin typeface="WordVisi_MSFontService"/>
              </a:rPr>
              <a:t> O </a:t>
            </a:r>
            <a:r>
              <a:rPr lang="en-US" sz="2800" b="1" dirty="0">
                <a:latin typeface="WordVisi_MSFontService"/>
              </a:rPr>
              <a:t>L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U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T</a:t>
            </a:r>
            <a:r>
              <a:rPr lang="en-US" sz="2800" b="1" i="0" dirty="0">
                <a:effectLst/>
                <a:latin typeface="WordVisi_MSFontService"/>
              </a:rPr>
              <a:t> I </a:t>
            </a:r>
            <a:r>
              <a:rPr lang="en-US" sz="2800" b="1" dirty="0">
                <a:latin typeface="WordVisi_MSFontService"/>
              </a:rPr>
              <a:t>O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N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20DA0-C978-3923-F987-EEFE2F3E2F27}"/>
              </a:ext>
            </a:extLst>
          </p:cNvPr>
          <p:cNvSpPr txBox="1"/>
          <p:nvPr/>
        </p:nvSpPr>
        <p:spPr>
          <a:xfrm>
            <a:off x="6374073" y="618788"/>
            <a:ext cx="73787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04</a:t>
            </a:r>
          </a:p>
          <a:p>
            <a:endParaRPr lang="en-US" sz="26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Expose the database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using the PostgreSQL MCP server. 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5821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54849-62C4-00E8-685B-085DECCD3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41E9D-1321-15E0-5725-3F98E62A0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 Days Hackathon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0D6C0-2C32-2178-EBA5-B63E14D7C7FF}"/>
              </a:ext>
            </a:extLst>
          </p:cNvPr>
          <p:cNvSpPr txBox="1"/>
          <p:nvPr/>
        </p:nvSpPr>
        <p:spPr>
          <a:xfrm>
            <a:off x="677428" y="2605084"/>
            <a:ext cx="5143160" cy="288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Using real banking datasets, your task is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to design an </a:t>
            </a:r>
            <a:r>
              <a:rPr lang="en-US" sz="2200" b="1" dirty="0">
                <a:solidFill>
                  <a:srgbClr val="000000"/>
                </a:solidFill>
                <a:latin typeface="WordVisi_MSFontService"/>
              </a:rPr>
              <a:t>end-to-end intelligent system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that transforms banking data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into insights users can explore. </a:t>
            </a:r>
            <a:br>
              <a:rPr lang="en-US" sz="2200" dirty="0">
                <a:solidFill>
                  <a:srgbClr val="000000"/>
                </a:solidFill>
                <a:latin typeface="WordVisi_MSFontService"/>
              </a:rPr>
            </a:br>
            <a:endParaRPr lang="en-US" sz="2200" dirty="0">
              <a:solidFill>
                <a:srgbClr val="000000"/>
              </a:solidFill>
              <a:latin typeface="WordVisi_MSFontServic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1750CF-643F-0AD2-7396-2DA93BF5CF22}"/>
              </a:ext>
            </a:extLst>
          </p:cNvPr>
          <p:cNvSpPr txBox="1"/>
          <p:nvPr/>
        </p:nvSpPr>
        <p:spPr>
          <a:xfrm>
            <a:off x="677428" y="63593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r>
              <a:rPr lang="en-US" sz="2800" b="1" i="0" dirty="0">
                <a:effectLst/>
                <a:latin typeface="WordVisi_MSFontService"/>
              </a:rPr>
              <a:t>E </a:t>
            </a:r>
            <a:r>
              <a:rPr lang="en-US" sz="2800" b="1" dirty="0">
                <a:latin typeface="WordVisi_MSFontService"/>
              </a:rPr>
              <a:t>V</a:t>
            </a:r>
            <a:r>
              <a:rPr lang="en-US" sz="2800" b="1" i="0" dirty="0">
                <a:effectLst/>
                <a:latin typeface="WordVisi_MSFontService"/>
              </a:rPr>
              <a:t> O </a:t>
            </a:r>
            <a:r>
              <a:rPr lang="en-US" sz="2800" b="1" dirty="0">
                <a:latin typeface="WordVisi_MSFontService"/>
              </a:rPr>
              <a:t>L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U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T</a:t>
            </a:r>
            <a:r>
              <a:rPr lang="en-US" sz="2800" b="1" i="0" dirty="0">
                <a:effectLst/>
                <a:latin typeface="WordVisi_MSFontService"/>
              </a:rPr>
              <a:t> I </a:t>
            </a:r>
            <a:r>
              <a:rPr lang="en-US" sz="2800" b="1" dirty="0">
                <a:latin typeface="WordVisi_MSFontService"/>
              </a:rPr>
              <a:t>O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N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0253A-32C2-EAF3-0900-12693C8AB27F}"/>
              </a:ext>
            </a:extLst>
          </p:cNvPr>
          <p:cNvSpPr txBox="1"/>
          <p:nvPr/>
        </p:nvSpPr>
        <p:spPr>
          <a:xfrm>
            <a:off x="6374073" y="618788"/>
            <a:ext cx="73787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05</a:t>
            </a:r>
          </a:p>
          <a:p>
            <a:endParaRPr lang="en-US" sz="26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Claude (AWS Bedrock)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query and explain your results. 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5092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26F99-6D16-0C09-FDB1-87F57F302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6AF74-240C-7824-CBD1-C710ED457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 Days Hackathon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A3CAF-A230-CC58-971A-4FF2E762AEC6}"/>
              </a:ext>
            </a:extLst>
          </p:cNvPr>
          <p:cNvSpPr txBox="1"/>
          <p:nvPr/>
        </p:nvSpPr>
        <p:spPr>
          <a:xfrm>
            <a:off x="677428" y="2605084"/>
            <a:ext cx="5143160" cy="288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Using real banking datasets, your task is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to design an </a:t>
            </a:r>
            <a:r>
              <a:rPr lang="en-US" sz="2200" b="1" dirty="0">
                <a:solidFill>
                  <a:srgbClr val="000000"/>
                </a:solidFill>
                <a:latin typeface="WordVisi_MSFontService"/>
              </a:rPr>
              <a:t>end-to-end intelligent system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that transforms banking data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into insights users can explore. </a:t>
            </a:r>
            <a:br>
              <a:rPr lang="en-US" sz="2200" dirty="0">
                <a:solidFill>
                  <a:srgbClr val="000000"/>
                </a:solidFill>
                <a:latin typeface="WordVisi_MSFontService"/>
              </a:rPr>
            </a:br>
            <a:endParaRPr lang="en-US" sz="2200" dirty="0">
              <a:solidFill>
                <a:srgbClr val="000000"/>
              </a:solidFill>
              <a:latin typeface="WordVisi_MSFontServic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B36D7-6924-A8E1-2045-18E4644973E2}"/>
              </a:ext>
            </a:extLst>
          </p:cNvPr>
          <p:cNvSpPr txBox="1"/>
          <p:nvPr/>
        </p:nvSpPr>
        <p:spPr>
          <a:xfrm>
            <a:off x="677428" y="63593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r>
              <a:rPr lang="en-US" sz="2800" b="1" i="0" dirty="0">
                <a:effectLst/>
                <a:latin typeface="WordVisi_MSFontService"/>
              </a:rPr>
              <a:t>E </a:t>
            </a:r>
            <a:r>
              <a:rPr lang="en-US" sz="2800" b="1" dirty="0">
                <a:latin typeface="WordVisi_MSFontService"/>
              </a:rPr>
              <a:t>V</a:t>
            </a:r>
            <a:r>
              <a:rPr lang="en-US" sz="2800" b="1" i="0" dirty="0">
                <a:effectLst/>
                <a:latin typeface="WordVisi_MSFontService"/>
              </a:rPr>
              <a:t> O </a:t>
            </a:r>
            <a:r>
              <a:rPr lang="en-US" sz="2800" b="1" dirty="0">
                <a:latin typeface="WordVisi_MSFontService"/>
              </a:rPr>
              <a:t>L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U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T</a:t>
            </a:r>
            <a:r>
              <a:rPr lang="en-US" sz="2800" b="1" i="0" dirty="0">
                <a:effectLst/>
                <a:latin typeface="WordVisi_MSFontService"/>
              </a:rPr>
              <a:t> I </a:t>
            </a:r>
            <a:r>
              <a:rPr lang="en-US" sz="2800" b="1" dirty="0">
                <a:latin typeface="WordVisi_MSFontService"/>
              </a:rPr>
              <a:t>O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N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E1DDF-10D2-3B6C-EE61-DCFF8BB08359}"/>
              </a:ext>
            </a:extLst>
          </p:cNvPr>
          <p:cNvSpPr txBox="1"/>
          <p:nvPr/>
        </p:nvSpPr>
        <p:spPr>
          <a:xfrm>
            <a:off x="6374073" y="618788"/>
            <a:ext cx="73787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06</a:t>
            </a:r>
          </a:p>
          <a:p>
            <a:endParaRPr lang="en-US" sz="26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Build a simple frontend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visualize data, predictions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insights. 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1746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09F39B-19B1-0286-A863-8A80342D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Phases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82B629-4EB7-E8F9-EA4B-94D8B5828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094" y="2459185"/>
            <a:ext cx="5598423" cy="459869"/>
          </a:xfrm>
        </p:spPr>
        <p:txBody>
          <a:bodyPr/>
          <a:lstStyle/>
          <a:p>
            <a:r>
              <a:rPr lang="en-US" dirty="0"/>
              <a:t>Checkpoints and deliverables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D7977-95E9-8BB2-EDC3-1974E6407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38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74E03-8BEA-55FD-88F9-272BDB458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D8C57D-31E8-04DF-E250-B3572726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Phases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839469-F6FF-CE3E-7862-485A7FA91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Checkpoints and deliverables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B4A4B-C55B-1BBB-0EA0-DCD0E8014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4D706E-9255-53B8-E820-34A971B10E4D}"/>
              </a:ext>
            </a:extLst>
          </p:cNvPr>
          <p:cNvSpPr/>
          <p:nvPr/>
        </p:nvSpPr>
        <p:spPr>
          <a:xfrm>
            <a:off x="6374073" y="4381500"/>
            <a:ext cx="5144827" cy="1734630"/>
          </a:xfrm>
          <a:prstGeom prst="roundRect">
            <a:avLst>
              <a:gd name="adj" fmla="val 28381"/>
            </a:avLst>
          </a:prstGeom>
          <a:solidFill>
            <a:srgbClr val="FEE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Aft>
                <a:spcPts val="80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Deliverable</a:t>
            </a:r>
          </a:p>
          <a:p>
            <a:pPr algn="ctr" fontAlgn="base">
              <a:spcAft>
                <a:spcPts val="800"/>
              </a:spcAft>
            </a:pP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71E17-163F-05D8-9044-214D7E9085B0}"/>
              </a:ext>
            </a:extLst>
          </p:cNvPr>
          <p:cNvSpPr txBox="1"/>
          <p:nvPr/>
        </p:nvSpPr>
        <p:spPr>
          <a:xfrm>
            <a:off x="6374073" y="0"/>
            <a:ext cx="565282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1 </a:t>
            </a:r>
          </a:p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Data Preparation </a:t>
            </a: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Choose and download a banking dataset.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Clean, preprocess, and load it into PostgreSQL.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Prepare relevant tables (e.g., customers, transactions, predictions).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AE4AB-7B22-9EEF-6E9F-CEEB9CBD2FE6}"/>
              </a:ext>
            </a:extLst>
          </p:cNvPr>
          <p:cNvSpPr txBox="1"/>
          <p:nvPr/>
        </p:nvSpPr>
        <p:spPr>
          <a:xfrm>
            <a:off x="6374073" y="5140019"/>
            <a:ext cx="5144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 PostgreSQL database containing the cleaned dataset.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0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88B5F-A149-0C5E-3E2F-A572A5623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AB355F-B234-2932-A798-BE64428D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Phases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F111AE-C36C-0714-83FF-C3EA7F3E5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Checkpoints and deliverables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A6857-16C6-8B21-989D-AC7BD0AF0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3D19CC-9324-0CD1-A3D9-894DD8E19C90}"/>
              </a:ext>
            </a:extLst>
          </p:cNvPr>
          <p:cNvSpPr/>
          <p:nvPr/>
        </p:nvSpPr>
        <p:spPr>
          <a:xfrm>
            <a:off x="6374073" y="4381500"/>
            <a:ext cx="5144827" cy="1734630"/>
          </a:xfrm>
          <a:prstGeom prst="roundRect">
            <a:avLst>
              <a:gd name="adj" fmla="val 28381"/>
            </a:avLst>
          </a:prstGeom>
          <a:solidFill>
            <a:srgbClr val="FEE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Aft>
                <a:spcPts val="80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Deliverable</a:t>
            </a:r>
          </a:p>
          <a:p>
            <a:pPr algn="ctr" fontAlgn="base">
              <a:spcAft>
                <a:spcPts val="800"/>
              </a:spcAft>
            </a:pP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1DFBC-13A6-652E-3572-5F6F71ED3082}"/>
              </a:ext>
            </a:extLst>
          </p:cNvPr>
          <p:cNvSpPr txBox="1"/>
          <p:nvPr/>
        </p:nvSpPr>
        <p:spPr>
          <a:xfrm>
            <a:off x="6374073" y="0"/>
            <a:ext cx="5652827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02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3200" b="1" i="0" dirty="0">
                <a:solidFill>
                  <a:srgbClr val="000000"/>
                </a:solidFill>
                <a:effectLst/>
                <a:latin typeface="WordVisi_MSFontService"/>
              </a:rPr>
              <a:t>Model Training &amp; Prediction</a:t>
            </a: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Train a machine learning model (classification, regression, or clustering).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Evaluate it with metrics like AUC, accuracy, precision/recall, or F1.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Generate predictions for the dataset.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Optionally include feature importances or SHAP explanations.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Save predictions and insights back into PostgreSQL.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33B4-EC50-46D6-07B1-CFA4430DADB9}"/>
              </a:ext>
            </a:extLst>
          </p:cNvPr>
          <p:cNvSpPr txBox="1"/>
          <p:nvPr/>
        </p:nvSpPr>
        <p:spPr>
          <a:xfrm>
            <a:off x="6374073" y="5140019"/>
            <a:ext cx="5144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dirty="0"/>
              <a:t>Training notebook or script </a:t>
            </a:r>
          </a:p>
          <a:p>
            <a:pPr algn="ctr" fontAlgn="base"/>
            <a:r>
              <a:rPr lang="en-US" dirty="0"/>
              <a:t>Predictions stored in PostgreSQL </a:t>
            </a:r>
          </a:p>
        </p:txBody>
      </p:sp>
    </p:spTree>
    <p:extLst>
      <p:ext uri="{BB962C8B-B14F-4D97-AF65-F5344CB8AC3E}">
        <p14:creationId xmlns:p14="http://schemas.microsoft.com/office/powerpoint/2010/main" val="35562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FC9CB-D2BC-ECA2-0B87-921D10424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932430-D509-3F5F-41A9-633CADC0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Phases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7BF2CC-A236-58E4-382F-C3D3AB0392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Checkpoints and deliverables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F46B1-D738-FA85-265E-6DB1F54CF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5E0FEA-8B66-CE07-5CA1-53E082D1EF91}"/>
              </a:ext>
            </a:extLst>
          </p:cNvPr>
          <p:cNvSpPr/>
          <p:nvPr/>
        </p:nvSpPr>
        <p:spPr>
          <a:xfrm>
            <a:off x="6374073" y="4381500"/>
            <a:ext cx="5144827" cy="1734630"/>
          </a:xfrm>
          <a:prstGeom prst="roundRect">
            <a:avLst>
              <a:gd name="adj" fmla="val 28381"/>
            </a:avLst>
          </a:prstGeom>
          <a:solidFill>
            <a:srgbClr val="FEE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Aft>
                <a:spcPts val="80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Deliverable</a:t>
            </a:r>
          </a:p>
          <a:p>
            <a:pPr algn="ctr" fontAlgn="base">
              <a:spcAft>
                <a:spcPts val="800"/>
              </a:spcAft>
            </a:pP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047EB-4AAC-0A8E-C7DA-98E32F48B0CD}"/>
              </a:ext>
            </a:extLst>
          </p:cNvPr>
          <p:cNvSpPr txBox="1"/>
          <p:nvPr/>
        </p:nvSpPr>
        <p:spPr>
          <a:xfrm>
            <a:off x="6374073" y="0"/>
            <a:ext cx="5652827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03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3200" b="1" i="0" dirty="0">
                <a:solidFill>
                  <a:srgbClr val="000000"/>
                </a:solidFill>
                <a:effectLst/>
                <a:latin typeface="WordVisi_MSFontService"/>
              </a:rPr>
              <a:t>Conversational Intelligence</a:t>
            </a: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Deploy the </a:t>
            </a:r>
            <a:r>
              <a:rPr lang="en-US" b="1" dirty="0"/>
              <a:t>PostgreSQL MCP server</a:t>
            </a:r>
            <a:r>
              <a:rPr lang="en-US" dirty="0"/>
              <a:t> to make your data and predictions accessible.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Claude (AWS Bedrock)</a:t>
            </a:r>
            <a:r>
              <a:rPr lang="en-US" dirty="0"/>
              <a:t> as an agent to explore results: 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Query customers, products, or transactions 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Summarize model predictions 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Explain key patterns or outliers 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Compare groups or trends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ADE5D-7CB1-2E6C-4EEC-47B170FEDD51}"/>
              </a:ext>
            </a:extLst>
          </p:cNvPr>
          <p:cNvSpPr txBox="1"/>
          <p:nvPr/>
        </p:nvSpPr>
        <p:spPr>
          <a:xfrm>
            <a:off x="6374073" y="5140019"/>
            <a:ext cx="5144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dirty="0"/>
              <a:t>Working PostgreSQL MCP server </a:t>
            </a:r>
          </a:p>
          <a:p>
            <a:pPr algn="ctr" fontAlgn="base"/>
            <a:r>
              <a:rPr lang="en-US" dirty="0"/>
              <a:t>Claude integration demonstrating intelligent queries </a:t>
            </a:r>
          </a:p>
        </p:txBody>
      </p:sp>
    </p:spTree>
    <p:extLst>
      <p:ext uri="{BB962C8B-B14F-4D97-AF65-F5344CB8AC3E}">
        <p14:creationId xmlns:p14="http://schemas.microsoft.com/office/powerpoint/2010/main" val="2872236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1E3CC-1762-82C7-3AF6-27D6A6FD5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84D05A-D3EC-DE25-3D84-D8069632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Phases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6FAF7A-0151-782B-5DDB-C84CF726C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Checkpoints and deliverables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9BB4F-B8AF-EF4C-B4F4-662A6CD5A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8EF194-A430-E648-4ED4-6B9542675BD6}"/>
              </a:ext>
            </a:extLst>
          </p:cNvPr>
          <p:cNvSpPr/>
          <p:nvPr/>
        </p:nvSpPr>
        <p:spPr>
          <a:xfrm>
            <a:off x="6374073" y="4381500"/>
            <a:ext cx="5144827" cy="1734630"/>
          </a:xfrm>
          <a:prstGeom prst="roundRect">
            <a:avLst>
              <a:gd name="adj" fmla="val 28381"/>
            </a:avLst>
          </a:prstGeom>
          <a:solidFill>
            <a:srgbClr val="FEE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Aft>
                <a:spcPts val="80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Deliverable</a:t>
            </a:r>
          </a:p>
          <a:p>
            <a:pPr algn="ctr" fontAlgn="base">
              <a:spcAft>
                <a:spcPts val="800"/>
              </a:spcAft>
            </a:pP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91F49-154C-652B-5B09-4566C7BA446C}"/>
              </a:ext>
            </a:extLst>
          </p:cNvPr>
          <p:cNvSpPr txBox="1"/>
          <p:nvPr/>
        </p:nvSpPr>
        <p:spPr>
          <a:xfrm>
            <a:off x="6374073" y="0"/>
            <a:ext cx="5652827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04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3200" b="1" i="0" dirty="0">
                <a:solidFill>
                  <a:srgbClr val="000000"/>
                </a:solidFill>
                <a:effectLst/>
                <a:latin typeface="WordVisi_MSFontService"/>
              </a:rPr>
              <a:t>Frontend Interface</a:t>
            </a: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Build a </a:t>
            </a:r>
            <a:r>
              <a:rPr lang="en-US" b="1" dirty="0"/>
              <a:t>simple frontend</a:t>
            </a:r>
            <a:r>
              <a:rPr lang="en-US" dirty="0"/>
              <a:t> (</a:t>
            </a:r>
            <a:r>
              <a:rPr lang="en-US" dirty="0" err="1"/>
              <a:t>Streamlit</a:t>
            </a:r>
            <a:r>
              <a:rPr lang="en-US" dirty="0"/>
              <a:t>, </a:t>
            </a:r>
            <a:r>
              <a:rPr lang="en-US" dirty="0" err="1"/>
              <a:t>Gradio</a:t>
            </a:r>
            <a:r>
              <a:rPr lang="en-US" dirty="0"/>
              <a:t>, or similar) to visualize your data and predictions.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The frontend should: 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Display data summaries or charts 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Show model predictions (tables, plots, feature importance) 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/>
              <a:t>Optionally embed Claude’s responses or chat interface </a:t>
            </a:r>
          </a:p>
          <a:p>
            <a:pPr algn="l" rtl="0" fontAlgn="base"/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0CDD2-8D00-1FEC-366C-268A4E9196A6}"/>
              </a:ext>
            </a:extLst>
          </p:cNvPr>
          <p:cNvSpPr txBox="1"/>
          <p:nvPr/>
        </p:nvSpPr>
        <p:spPr>
          <a:xfrm>
            <a:off x="6374073" y="5140019"/>
            <a:ext cx="5144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dirty="0"/>
              <a:t>A functional web interface </a:t>
            </a:r>
          </a:p>
          <a:p>
            <a:pPr algn="ctr" fontAlgn="base"/>
            <a:r>
              <a:rPr lang="en-US" dirty="0"/>
              <a:t>connected to PostgreSQL and Claude.</a:t>
            </a:r>
          </a:p>
        </p:txBody>
      </p:sp>
    </p:spTree>
    <p:extLst>
      <p:ext uri="{BB962C8B-B14F-4D97-AF65-F5344CB8AC3E}">
        <p14:creationId xmlns:p14="http://schemas.microsoft.com/office/powerpoint/2010/main" val="93245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1025_1034_New Video_simple_compose_01k8d4kh8eew6rt5vxm0f8e2wr">
            <a:hlinkClick r:id="" action="ppaction://media"/>
            <a:extLst>
              <a:ext uri="{FF2B5EF4-FFF2-40B4-BE49-F238E27FC236}">
                <a16:creationId xmlns:a16="http://schemas.microsoft.com/office/drawing/2014/main" id="{2BA66DF3-CC8A-16AE-7629-831153375F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88" b="155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718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68AE8-AC13-FD51-F1B4-387135538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C81225-789E-70FF-4608-821FDB7D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Phases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F5D53C-2400-A024-FA7B-1E576895C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Checkpoints and deliverables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70946-DE28-45E9-2327-936C62B16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49F848-DB91-7E20-A54D-6A1C55DE9BB0}"/>
              </a:ext>
            </a:extLst>
          </p:cNvPr>
          <p:cNvSpPr/>
          <p:nvPr/>
        </p:nvSpPr>
        <p:spPr>
          <a:xfrm>
            <a:off x="6374073" y="4381500"/>
            <a:ext cx="5144827" cy="1734630"/>
          </a:xfrm>
          <a:prstGeom prst="roundRect">
            <a:avLst>
              <a:gd name="adj" fmla="val 28381"/>
            </a:avLst>
          </a:prstGeom>
          <a:solidFill>
            <a:srgbClr val="FEE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Aft>
                <a:spcPts val="80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Deliverable</a:t>
            </a:r>
          </a:p>
          <a:p>
            <a:pPr algn="ctr" fontAlgn="base">
              <a:spcAft>
                <a:spcPts val="800"/>
              </a:spcAft>
            </a:pP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6C921-B07A-5080-CAC0-B82CA06EC21A}"/>
              </a:ext>
            </a:extLst>
          </p:cNvPr>
          <p:cNvSpPr txBox="1"/>
          <p:nvPr/>
        </p:nvSpPr>
        <p:spPr>
          <a:xfrm>
            <a:off x="6374073" y="0"/>
            <a:ext cx="565282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05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3200" b="1" i="0" dirty="0">
                <a:solidFill>
                  <a:srgbClr val="000000"/>
                </a:solidFill>
                <a:effectLst/>
                <a:latin typeface="WordVisi_MSFontService"/>
              </a:rPr>
              <a:t>Demo presentation</a:t>
            </a: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Your presentation should include: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Business problem and dataset 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Model insights and metrics 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Live demo (frontend + Claude interaction) </a:t>
            </a:r>
          </a:p>
          <a:p>
            <a:pPr algn="l" rtl="0" fontAlgn="base"/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098BE-5A38-351E-8FEB-16E13889BEFA}"/>
              </a:ext>
            </a:extLst>
          </p:cNvPr>
          <p:cNvSpPr txBox="1"/>
          <p:nvPr/>
        </p:nvSpPr>
        <p:spPr>
          <a:xfrm>
            <a:off x="6374073" y="5140019"/>
            <a:ext cx="5144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dirty="0"/>
              <a:t>A 5-minute video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9436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D7336-F8E2-6795-C77E-84146D87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B3926-2C91-FD08-BFA5-B144B0687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E4ACA2-8111-D4D6-1687-5590B5336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90000"/>
              </p:ext>
            </p:extLst>
          </p:nvPr>
        </p:nvGraphicFramePr>
        <p:xfrm>
          <a:off x="434095" y="2045263"/>
          <a:ext cx="8256751" cy="3858212"/>
        </p:xfrm>
        <a:graphic>
          <a:graphicData uri="http://schemas.openxmlformats.org/drawingml/2006/table">
            <a:tbl>
              <a:tblPr/>
              <a:tblGrid>
                <a:gridCol w="2398831">
                  <a:extLst>
                    <a:ext uri="{9D8B030D-6E8A-4147-A177-3AD203B41FA5}">
                      <a16:colId xmlns:a16="http://schemas.microsoft.com/office/drawing/2014/main" val="133060935"/>
                    </a:ext>
                  </a:extLst>
                </a:gridCol>
                <a:gridCol w="4996461">
                  <a:extLst>
                    <a:ext uri="{9D8B030D-6E8A-4147-A177-3AD203B41FA5}">
                      <a16:colId xmlns:a16="http://schemas.microsoft.com/office/drawing/2014/main" val="3181703956"/>
                    </a:ext>
                  </a:extLst>
                </a:gridCol>
                <a:gridCol w="861459">
                  <a:extLst>
                    <a:ext uri="{9D8B030D-6E8A-4147-A177-3AD203B41FA5}">
                      <a16:colId xmlns:a16="http://schemas.microsoft.com/office/drawing/2014/main" val="5820728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i="0" dirty="0">
                          <a:effectLst/>
                          <a:latin typeface="Calibri" panose="020F0502020204030204" pitchFamily="34" charset="0"/>
                        </a:rPr>
                        <a:t>Dataset</a:t>
                      </a:r>
                      <a:r>
                        <a:rPr lang="en-US" sz="16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i="0" dirty="0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r>
                        <a:rPr lang="en-US" sz="16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i="0" dirty="0">
                          <a:effectLst/>
                          <a:latin typeface="Calibri" panose="020F0502020204030204" pitchFamily="34" charset="0"/>
                        </a:rPr>
                        <a:t>Link</a:t>
                      </a:r>
                      <a:r>
                        <a:rPr lang="en-US" sz="16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959888"/>
                  </a:ext>
                </a:extLst>
              </a:tr>
              <a:tr h="7132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i="0" dirty="0">
                          <a:effectLst/>
                          <a:latin typeface="Calibri" panose="020F0502020204030204" pitchFamily="34" charset="0"/>
                        </a:rPr>
                        <a:t>Bank Marketing Dataset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Predict if a client will subscribe to a term deposit after a marketing campaign.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Segoe UI Emoji" panose="020B0502040204020203" pitchFamily="34" charset="0"/>
                          <a:hlinkClick r:id="rId3"/>
                        </a:rPr>
                        <a:t>🔗</a:t>
                      </a:r>
                      <a:r>
                        <a:rPr 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 Kaggle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85905"/>
                  </a:ext>
                </a:extLst>
              </a:tr>
              <a:tr h="7132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i="0" dirty="0">
                          <a:effectLst/>
                          <a:latin typeface="Calibri" panose="020F0502020204030204" pitchFamily="34" charset="0"/>
                        </a:rPr>
                        <a:t>Credit Risk Dataset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Predict whether a loan applicant is likely to default.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Segoe UI Emoji" panose="020B0502040204020203" pitchFamily="34" charset="0"/>
                          <a:hlinkClick r:id="rId4"/>
                        </a:rPr>
                        <a:t>🔗</a:t>
                      </a:r>
                      <a:r>
                        <a:rPr lang="en-US" sz="10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 Kaggle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3981"/>
                  </a:ext>
                </a:extLst>
              </a:tr>
              <a:tr h="7132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i="0" dirty="0">
                          <a:effectLst/>
                          <a:latin typeface="Calibri" panose="020F0502020204030204" pitchFamily="34" charset="0"/>
                        </a:rPr>
                        <a:t>Customer Churn Dataset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Identify customers likely to leave the bank.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dirty="0">
                          <a:effectLst/>
                          <a:latin typeface="Segoe UI Emoji" panose="020B0502040204020203" pitchFamily="34" charset="0"/>
                          <a:hlinkClick r:id="rId5"/>
                        </a:rPr>
                        <a:t>🔗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  <a:hlinkClick r:id="rId5"/>
                        </a:rPr>
                        <a:t> Kaggle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72610"/>
                  </a:ext>
                </a:extLst>
              </a:tr>
              <a:tr h="7132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i="0" dirty="0">
                          <a:effectLst/>
                          <a:latin typeface="Calibri" panose="020F0502020204030204" pitchFamily="34" charset="0"/>
                        </a:rPr>
                        <a:t>Fraud Detection Dataset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Detect fraudulent or abnormal financial transactions.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dirty="0">
                          <a:effectLst/>
                          <a:latin typeface="Segoe UI Emoji" panose="020B0502040204020203" pitchFamily="34" charset="0"/>
                          <a:hlinkClick r:id="rId6"/>
                        </a:rPr>
                        <a:t>🔗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  <a:hlinkClick r:id="rId6"/>
                        </a:rPr>
                        <a:t> Kaggle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153942"/>
                  </a:ext>
                </a:extLst>
              </a:tr>
              <a:tr h="71329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i="0" dirty="0">
                          <a:effectLst/>
                          <a:latin typeface="Calibri" panose="020F0502020204030204" pitchFamily="34" charset="0"/>
                        </a:rPr>
                        <a:t>Customer Segmentation Dataset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Cluster clients by demographics and financial behavior.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1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i="0" dirty="0">
                          <a:effectLst/>
                          <a:latin typeface="Segoe UI Emoji" panose="020B0502040204020203" pitchFamily="34" charset="0"/>
                          <a:hlinkClick r:id="rId7"/>
                        </a:rPr>
                        <a:t>🔗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  <a:hlinkClick r:id="rId7"/>
                        </a:rPr>
                        <a:t> Kaggle </a:t>
                      </a:r>
                      <a:endParaRPr lang="en-US" sz="1700" b="0" i="0" dirty="0">
                        <a:effectLst/>
                      </a:endParaRPr>
                    </a:p>
                  </a:txBody>
                  <a:tcPr marL="75862" marR="75862" marT="37931" marB="3793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731003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56C1FED3-F658-14CD-8F0F-D642DBF1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5" y="1120559"/>
            <a:ext cx="7552126" cy="430787"/>
          </a:xfrm>
        </p:spPr>
        <p:txBody>
          <a:bodyPr wrap="square" anchor="b"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WordVisi_MSFontService"/>
              </a:rPr>
              <a:t>Example Banking Datasets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965FB-D816-CE78-F4F0-E43F286AA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AE22DE-C8E3-56A6-3ACD-7431CFF5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4" y="1792208"/>
            <a:ext cx="5598423" cy="738664"/>
          </a:xfrm>
        </p:spPr>
        <p:txBody>
          <a:bodyPr/>
          <a:lstStyle/>
          <a:p>
            <a:r>
              <a:rPr lang="en-US" sz="4800" dirty="0"/>
              <a:t>Outcome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3AE9D-FA85-3839-5A6C-8CEB5F6C9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36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FFA03-7C54-9DD4-A6EF-31EB4072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C4E96-8042-619B-7A67-1BB6A6440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D2538-B122-652D-C227-D59840E0946D}"/>
              </a:ext>
            </a:extLst>
          </p:cNvPr>
          <p:cNvSpPr txBox="1"/>
          <p:nvPr/>
        </p:nvSpPr>
        <p:spPr>
          <a:xfrm>
            <a:off x="6102725" y="1872032"/>
            <a:ext cx="56528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You’ll start with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with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raw data 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and </a:t>
            </a:r>
          </a:p>
          <a:p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model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BF46AE7-E2BB-EED3-2E42-F6EFF63A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4" y="1792208"/>
            <a:ext cx="5598423" cy="738664"/>
          </a:xfrm>
        </p:spPr>
        <p:txBody>
          <a:bodyPr/>
          <a:lstStyle/>
          <a:p>
            <a:r>
              <a:rPr lang="en-US" sz="4800" dirty="0"/>
              <a:t>Outcome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52432-55B1-6623-F00A-575E42758F5A}"/>
              </a:ext>
            </a:extLst>
          </p:cNvPr>
          <p:cNvSpPr txBox="1"/>
          <p:nvPr/>
        </p:nvSpPr>
        <p:spPr>
          <a:xfrm>
            <a:off x="12974752" y="1872032"/>
            <a:ext cx="56528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You’ll finish with an </a:t>
            </a:r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intelligent, explainable </a:t>
            </a:r>
          </a:p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 system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4B780-D2B6-E3C1-12AA-209E7338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1B95BF55-D383-1383-4DA7-17EF4B06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439945"/>
            <a:ext cx="5557113" cy="791955"/>
          </a:xfrm>
        </p:spPr>
        <p:txBody>
          <a:bodyPr>
            <a:normAutofit/>
          </a:bodyPr>
          <a:lstStyle/>
          <a:p>
            <a:r>
              <a:rPr lang="en-US" sz="4800" dirty="0"/>
              <a:t>Outcome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D804C-1BB8-A2BF-9A4C-D0DE6073D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4C296-72F2-24EF-8A63-4C4E562ECD68}"/>
              </a:ext>
            </a:extLst>
          </p:cNvPr>
          <p:cNvSpPr txBox="1"/>
          <p:nvPr/>
        </p:nvSpPr>
        <p:spPr>
          <a:xfrm>
            <a:off x="387725" y="1872032"/>
            <a:ext cx="56528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You’ll start with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with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raw data 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and </a:t>
            </a:r>
          </a:p>
          <a:p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alibri" panose="020F0502020204030204" pitchFamily="34" charset="0"/>
              </a:rPr>
              <a:t>model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EE177-7CD9-B71E-DEE5-6146860810DB}"/>
              </a:ext>
            </a:extLst>
          </p:cNvPr>
          <p:cNvSpPr txBox="1"/>
          <p:nvPr/>
        </p:nvSpPr>
        <p:spPr>
          <a:xfrm>
            <a:off x="6040552" y="1872032"/>
            <a:ext cx="565282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You’ll finish with an </a:t>
            </a:r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intelligent, explainable </a:t>
            </a:r>
          </a:p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 system</a:t>
            </a:r>
          </a:p>
          <a:p>
            <a:r>
              <a:rPr lang="en-US" dirty="0"/>
              <a:t>one that stores its predictions, visualizes them, and lets Claude interact with your data conversationally. </a:t>
            </a:r>
            <a:endParaRPr 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6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7BCF4-5834-AFEC-3AAF-69562FCB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39329-AE98-465F-DDB9-5EE4488CD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C6C076-A349-DCD3-BF89-4377364F5210}"/>
              </a:ext>
            </a:extLst>
          </p:cNvPr>
          <p:cNvSpPr txBox="1">
            <a:spLocks/>
          </p:cNvSpPr>
          <p:nvPr/>
        </p:nvSpPr>
        <p:spPr bwMode="auto">
          <a:xfrm>
            <a:off x="437315" y="439945"/>
            <a:ext cx="5557113" cy="79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799" b="1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999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999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999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999">
                <a:solidFill>
                  <a:schemeClr val="tx1"/>
                </a:solidFill>
                <a:latin typeface="Arial" charset="0"/>
              </a:defRPr>
            </a:lvl5pPr>
            <a:lvl6pPr marL="544225" algn="l" rtl="0" eaLnBrk="1" fontAlgn="base" hangingPunct="1">
              <a:spcBef>
                <a:spcPct val="0"/>
              </a:spcBef>
              <a:spcAft>
                <a:spcPct val="0"/>
              </a:spcAft>
              <a:defRPr sz="2999">
                <a:solidFill>
                  <a:schemeClr val="tx1"/>
                </a:solidFill>
                <a:latin typeface="Arial" charset="0"/>
              </a:defRPr>
            </a:lvl6pPr>
            <a:lvl7pPr marL="1088449" algn="l" rtl="0" eaLnBrk="1" fontAlgn="base" hangingPunct="1">
              <a:spcBef>
                <a:spcPct val="0"/>
              </a:spcBef>
              <a:spcAft>
                <a:spcPct val="0"/>
              </a:spcAft>
              <a:defRPr sz="2999">
                <a:solidFill>
                  <a:schemeClr val="tx1"/>
                </a:solidFill>
                <a:latin typeface="Arial" charset="0"/>
              </a:defRPr>
            </a:lvl7pPr>
            <a:lvl8pPr marL="1632674" algn="l" rtl="0" eaLnBrk="1" fontAlgn="base" hangingPunct="1">
              <a:spcBef>
                <a:spcPct val="0"/>
              </a:spcBef>
              <a:spcAft>
                <a:spcPct val="0"/>
              </a:spcAft>
              <a:defRPr sz="2999">
                <a:solidFill>
                  <a:schemeClr val="tx1"/>
                </a:solidFill>
                <a:latin typeface="Arial" charset="0"/>
              </a:defRPr>
            </a:lvl8pPr>
            <a:lvl9pPr marL="2176899" algn="l" rtl="0" eaLnBrk="1" fontAlgn="base" hangingPunct="1">
              <a:spcBef>
                <a:spcPct val="0"/>
              </a:spcBef>
              <a:spcAft>
                <a:spcPct val="0"/>
              </a:spcAft>
              <a:defRPr sz="2999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4800" kern="0"/>
              <a:t>Outcome</a:t>
            </a:r>
            <a:endParaRPr lang="en-US" sz="48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01B96-340E-36B1-0BDD-36371BFF9C29}"/>
              </a:ext>
            </a:extLst>
          </p:cNvPr>
          <p:cNvSpPr txBox="1"/>
          <p:nvPr/>
        </p:nvSpPr>
        <p:spPr>
          <a:xfrm>
            <a:off x="2406650" y="2019985"/>
            <a:ext cx="7378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That’s the transition we’re making together —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</a:p>
          <a:p>
            <a:r>
              <a:rPr lang="en-US" sz="4800" b="1" dirty="0"/>
              <a:t>from models to intelligence.</a:t>
            </a:r>
            <a:br>
              <a:rPr lang="en-US" sz="48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270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BF055D-905B-202F-03CA-B474F7AF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01" y="1698017"/>
            <a:ext cx="5974092" cy="2659190"/>
          </a:xfrm>
        </p:spPr>
        <p:txBody>
          <a:bodyPr/>
          <a:lstStyle/>
          <a:p>
            <a:r>
              <a:rPr lang="en-US" sz="4800" dirty="0"/>
              <a:t>Enjoy the journey, </a:t>
            </a:r>
            <a:br>
              <a:rPr lang="en-US" sz="4800" dirty="0"/>
            </a:br>
            <a:r>
              <a:rPr lang="en-US" sz="4800" dirty="0"/>
              <a:t>give it your all,</a:t>
            </a:r>
            <a:br>
              <a:rPr lang="en-US" sz="4800" dirty="0"/>
            </a:br>
            <a:r>
              <a:rPr lang="en-US" sz="4800" dirty="0"/>
              <a:t>push boundaries!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0516D-EFAE-695B-6372-0D9214194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3787" y="4916542"/>
            <a:ext cx="2604426" cy="486881"/>
          </a:xfrm>
        </p:spPr>
        <p:txBody>
          <a:bodyPr/>
          <a:lstStyle/>
          <a:p>
            <a:r>
              <a:rPr lang="en-US" dirty="0"/>
              <a:t>Questions? Ideas? Connect with us!</a:t>
            </a:r>
          </a:p>
        </p:txBody>
      </p:sp>
    </p:spTree>
    <p:extLst>
      <p:ext uri="{BB962C8B-B14F-4D97-AF65-F5344CB8AC3E}">
        <p14:creationId xmlns:p14="http://schemas.microsoft.com/office/powerpoint/2010/main" val="326011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1025_1029_New Video_simple_compose_01k8d4afw1exwt8twgpqg16g95">
            <a:hlinkClick r:id="" action="ppaction://media"/>
            <a:extLst>
              <a:ext uri="{FF2B5EF4-FFF2-40B4-BE49-F238E27FC236}">
                <a16:creationId xmlns:a16="http://schemas.microsoft.com/office/drawing/2014/main" id="{E15E2392-9E84-2FF1-F47C-9444DFDF85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D00D9-F979-9F99-C6A0-451D8F24D1D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32025" y="6507163"/>
            <a:ext cx="9959975" cy="12223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Presentation title can go here</a:t>
            </a:r>
          </a:p>
        </p:txBody>
      </p:sp>
    </p:spTree>
    <p:extLst>
      <p:ext uri="{BB962C8B-B14F-4D97-AF65-F5344CB8AC3E}">
        <p14:creationId xmlns:p14="http://schemas.microsoft.com/office/powerpoint/2010/main" val="32847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51025_1020_New Video_simple_compose_01k8d3vhtafkkradvek3phnjq9">
            <a:hlinkClick r:id="" action="ppaction://media"/>
            <a:extLst>
              <a:ext uri="{FF2B5EF4-FFF2-40B4-BE49-F238E27FC236}">
                <a16:creationId xmlns:a16="http://schemas.microsoft.com/office/drawing/2014/main" id="{2544D93D-81F8-5C73-3502-9CF72C3C0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1EDFE-C09C-0B67-00CB-7AA71A185E8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32025" y="6507163"/>
            <a:ext cx="9959975" cy="122237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Presentation title can go here</a:t>
            </a:r>
          </a:p>
        </p:txBody>
      </p:sp>
    </p:spTree>
    <p:extLst>
      <p:ext uri="{BB962C8B-B14F-4D97-AF65-F5344CB8AC3E}">
        <p14:creationId xmlns:p14="http://schemas.microsoft.com/office/powerpoint/2010/main" val="182761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E8E3-1F20-5222-EB55-04AAB4F5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7F14F-53A6-28D0-2D6F-330D92D8B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094" y="2459185"/>
            <a:ext cx="5598423" cy="459869"/>
          </a:xfrm>
        </p:spPr>
        <p:txBody>
          <a:bodyPr/>
          <a:lstStyle/>
          <a:p>
            <a:r>
              <a:rPr lang="en-US" dirty="0"/>
              <a:t>What is your mission?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33FD8-B4C3-742A-3F3E-0BBA68EBC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111"/>
          </a:xfrm>
        </p:spPr>
        <p:txBody>
          <a:bodyPr/>
          <a:lstStyle/>
          <a:p>
            <a:r>
              <a:rPr lang="en-US" dirty="0">
                <a:solidFill>
                  <a:srgbClr val="262626"/>
                </a:solidFill>
                <a:ea typeface="+mj-lt"/>
                <a:cs typeface="+mj-lt"/>
                <a:sym typeface="Century Gothic"/>
              </a:rPr>
              <a:t>AI Days Hackathon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1146D-B252-AB4B-2560-9A003EE4308A}"/>
              </a:ext>
            </a:extLst>
          </p:cNvPr>
          <p:cNvSpPr txBox="1"/>
          <p:nvPr/>
        </p:nvSpPr>
        <p:spPr>
          <a:xfrm>
            <a:off x="7175840" y="-153577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WordVisi_MSFontService"/>
              </a:rPr>
              <a:t>E </a:t>
            </a:r>
            <a:r>
              <a:rPr lang="en-US" sz="2800" b="1" dirty="0">
                <a:solidFill>
                  <a:srgbClr val="000000"/>
                </a:solidFill>
                <a:latin typeface="WordVisi_MSFontService"/>
              </a:rPr>
              <a:t>V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WordVisi_MSFontService"/>
              </a:rPr>
              <a:t> O </a:t>
            </a:r>
            <a:r>
              <a:rPr lang="en-US" sz="2800" b="1" dirty="0">
                <a:solidFill>
                  <a:srgbClr val="000000"/>
                </a:solidFill>
                <a:latin typeface="WordVisi_MSFontService"/>
              </a:rPr>
              <a:t>L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WordVisi_MSFontService"/>
              </a:rPr>
              <a:t>U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WordVisi_MSFontService"/>
              </a:rPr>
              <a:t>T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WordVisi_MSFontService"/>
              </a:rPr>
              <a:t> I </a:t>
            </a:r>
            <a:r>
              <a:rPr lang="en-US" sz="2800" b="1" dirty="0">
                <a:solidFill>
                  <a:srgbClr val="000000"/>
                </a:solidFill>
                <a:latin typeface="WordVisi_MSFontService"/>
              </a:rPr>
              <a:t>O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WordVisi_MSFontService"/>
              </a:rPr>
              <a:t>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4255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7E99-42B0-539E-973E-8512E4A90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58C3-C2F4-8423-997D-0B3EAC91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5" y="1669298"/>
            <a:ext cx="4582067" cy="86157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3534F-4F2C-CDC5-51A7-C04564D50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095" y="2459184"/>
            <a:ext cx="4582067" cy="97363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What is your mission?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90E96-80E2-52A6-EACF-8E12E7640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95028" y="6506947"/>
            <a:ext cx="9960524" cy="123082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 Days Hackathon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C7BEA-0FF1-7D48-FAD8-B1BDC489DA5F}"/>
              </a:ext>
            </a:extLst>
          </p:cNvPr>
          <p:cNvSpPr txBox="1"/>
          <p:nvPr/>
        </p:nvSpPr>
        <p:spPr>
          <a:xfrm>
            <a:off x="7175840" y="198213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pPr algn="ctr"/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E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V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O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L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U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T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I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O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N</a:t>
            </a:r>
            <a:endParaRPr lang="en-US" sz="2800" b="1" dirty="0">
              <a:solidFill>
                <a:srgbClr val="FEE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1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1515E-613B-C000-DA8A-01FB28C1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3FD1-5FE5-E6C3-0489-3A8923DE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55678-5824-96A5-B51E-D29F5480E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 Days Hackathon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A0D67-E9B0-356B-BDCF-1836000CB9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wrap="square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What is your mission?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E21F4A-641A-0E8A-CFF1-CEF0AFF187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88960" y="1676401"/>
            <a:ext cx="2634018" cy="2184400"/>
          </a:xfrm>
        </p:spPr>
        <p:txBody>
          <a:bodyPr/>
          <a:lstStyle/>
          <a:p>
            <a:r>
              <a:rPr lang="en-US" sz="1900" dirty="0"/>
              <a:t>moving from </a:t>
            </a:r>
            <a:r>
              <a:rPr lang="en-US" sz="3200" b="1" dirty="0"/>
              <a:t>machine                  learning                     models</a:t>
            </a:r>
            <a:endParaRPr lang="en-US" sz="3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351E19-82C8-588A-66AA-1A3735837F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11241" y="1676401"/>
            <a:ext cx="2634018" cy="3313557"/>
          </a:xfrm>
        </p:spPr>
        <p:txBody>
          <a:bodyPr/>
          <a:lstStyle/>
          <a:p>
            <a:r>
              <a:rPr lang="en-US" sz="1900" dirty="0"/>
              <a:t>to               </a:t>
            </a:r>
            <a:r>
              <a:rPr lang="en-US" sz="3200" b="1" dirty="0"/>
              <a:t>intelligent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6210D-D018-91CE-B3D3-B140FD90BAB8}"/>
              </a:ext>
            </a:extLst>
          </p:cNvPr>
          <p:cNvSpPr txBox="1"/>
          <p:nvPr/>
        </p:nvSpPr>
        <p:spPr>
          <a:xfrm>
            <a:off x="940140" y="198213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pPr algn="ctr"/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E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V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O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L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U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T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I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O</a:t>
            </a:r>
            <a:r>
              <a:rPr lang="en-US" sz="2800" b="1" i="0" dirty="0">
                <a:solidFill>
                  <a:srgbClr val="FEE600"/>
                </a:solidFill>
                <a:effectLst/>
                <a:latin typeface="WordVisi_MSFontService"/>
              </a:rPr>
              <a:t> </a:t>
            </a:r>
            <a:r>
              <a:rPr lang="en-US" sz="2800" b="1" dirty="0">
                <a:solidFill>
                  <a:srgbClr val="FEE600"/>
                </a:solidFill>
                <a:latin typeface="WordVisi_MSFontService"/>
              </a:rPr>
              <a:t>N</a:t>
            </a:r>
            <a:endParaRPr lang="en-US" sz="2800" b="1" dirty="0">
              <a:solidFill>
                <a:srgbClr val="FEE6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E8A3B-B4C9-F162-8F92-6AEEDB21DBA5}"/>
              </a:ext>
            </a:extLst>
          </p:cNvPr>
          <p:cNvSpPr txBox="1"/>
          <p:nvPr/>
        </p:nvSpPr>
        <p:spPr>
          <a:xfrm>
            <a:off x="6096000" y="3972964"/>
            <a:ext cx="2726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that simply </a:t>
            </a:r>
            <a:r>
              <a:rPr lang="en-US" sz="1800" b="1" dirty="0"/>
              <a:t>predict</a:t>
            </a:r>
            <a:r>
              <a:rPr lang="en-US" sz="1800" dirty="0"/>
              <a:t> </a:t>
            </a:r>
          </a:p>
          <a:p>
            <a:r>
              <a:rPr lang="en-US" sz="1800" dirty="0"/>
              <a:t>outcomes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D31BC-BCB0-51A5-BC73-09CFC6B28FF9}"/>
              </a:ext>
            </a:extLst>
          </p:cNvPr>
          <p:cNvSpPr txBox="1"/>
          <p:nvPr/>
        </p:nvSpPr>
        <p:spPr>
          <a:xfrm>
            <a:off x="9011241" y="3972964"/>
            <a:ext cx="2634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that can </a:t>
            </a:r>
            <a:r>
              <a:rPr lang="en-US" sz="1800" b="1" dirty="0"/>
              <a:t>explain</a:t>
            </a:r>
            <a:r>
              <a:rPr lang="en-US" sz="1800" dirty="0"/>
              <a:t>, </a:t>
            </a:r>
            <a:r>
              <a:rPr lang="en-US" sz="1800" b="1" dirty="0"/>
              <a:t>visualize</a:t>
            </a:r>
            <a:r>
              <a:rPr lang="en-US" sz="1800" dirty="0"/>
              <a:t>, and </a:t>
            </a:r>
            <a:r>
              <a:rPr lang="en-US" sz="1800" b="1" dirty="0"/>
              <a:t>interact</a:t>
            </a:r>
            <a:r>
              <a:rPr lang="en-US" sz="1800" dirty="0"/>
              <a:t> with their insights</a:t>
            </a:r>
          </a:p>
        </p:txBody>
      </p:sp>
    </p:spTree>
    <p:extLst>
      <p:ext uri="{BB962C8B-B14F-4D97-AF65-F5344CB8AC3E}">
        <p14:creationId xmlns:p14="http://schemas.microsoft.com/office/powerpoint/2010/main" val="208042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9E21-5934-7A63-D28F-7B496E490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CC8BD-AE7A-A0F7-4E51-B8B0EC077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AI Days Hackathon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C4649A-E406-0EF6-A1FE-40A356C25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4073" y="-1945807"/>
            <a:ext cx="1706118" cy="738493"/>
          </a:xfrm>
        </p:spPr>
        <p:txBody>
          <a:bodyPr/>
          <a:lstStyle/>
          <a:p>
            <a:r>
              <a:rPr lang="en-US" sz="1900" dirty="0"/>
              <a:t>moving from </a:t>
            </a:r>
            <a:r>
              <a:rPr lang="en-US" sz="3200" b="1" dirty="0"/>
              <a:t>machine                  learning                     models</a:t>
            </a:r>
            <a:endParaRPr lang="en-US" sz="32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778159-3D60-7972-8983-5E4C7210EA9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010625" y="-2078772"/>
            <a:ext cx="2635250" cy="3313113"/>
          </a:xfrm>
        </p:spPr>
        <p:txBody>
          <a:bodyPr/>
          <a:lstStyle/>
          <a:p>
            <a:r>
              <a:rPr lang="en-US" sz="1900" dirty="0"/>
              <a:t>to               </a:t>
            </a:r>
            <a:r>
              <a:rPr lang="en-US" sz="3200" b="1" dirty="0"/>
              <a:t>intelligent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CFEE1-4727-EB79-7829-92E06A9972A6}"/>
              </a:ext>
            </a:extLst>
          </p:cNvPr>
          <p:cNvSpPr txBox="1"/>
          <p:nvPr/>
        </p:nvSpPr>
        <p:spPr>
          <a:xfrm>
            <a:off x="6283647" y="-802696"/>
            <a:ext cx="2726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that simply </a:t>
            </a:r>
            <a:r>
              <a:rPr lang="en-US" sz="1800" b="1" dirty="0"/>
              <a:t>predict</a:t>
            </a:r>
            <a:r>
              <a:rPr lang="en-US" sz="1800" dirty="0"/>
              <a:t> </a:t>
            </a:r>
          </a:p>
          <a:p>
            <a:r>
              <a:rPr lang="en-US" sz="1800" dirty="0"/>
              <a:t>outcomes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983985-1103-1577-844D-3693BFA988C2}"/>
              </a:ext>
            </a:extLst>
          </p:cNvPr>
          <p:cNvSpPr txBox="1"/>
          <p:nvPr/>
        </p:nvSpPr>
        <p:spPr>
          <a:xfrm>
            <a:off x="9011241" y="-941195"/>
            <a:ext cx="2634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that can </a:t>
            </a:r>
            <a:r>
              <a:rPr lang="en-US" sz="1800" b="1" dirty="0"/>
              <a:t>explain</a:t>
            </a:r>
            <a:r>
              <a:rPr lang="en-US" sz="1800" dirty="0"/>
              <a:t>, </a:t>
            </a:r>
            <a:r>
              <a:rPr lang="en-US" sz="1800" b="1" dirty="0"/>
              <a:t>visualize</a:t>
            </a:r>
            <a:r>
              <a:rPr lang="en-US" sz="1800" dirty="0"/>
              <a:t>, and </a:t>
            </a:r>
            <a:r>
              <a:rPr lang="en-US" sz="1800" b="1" dirty="0"/>
              <a:t>interact</a:t>
            </a:r>
            <a:r>
              <a:rPr lang="en-US" sz="1800" dirty="0"/>
              <a:t> with their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4CF1D-CC13-9E77-AEEE-F1C3996CFB8A}"/>
              </a:ext>
            </a:extLst>
          </p:cNvPr>
          <p:cNvSpPr txBox="1"/>
          <p:nvPr/>
        </p:nvSpPr>
        <p:spPr>
          <a:xfrm>
            <a:off x="677428" y="63593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r>
              <a:rPr lang="en-US" sz="2800" b="1" i="0" dirty="0">
                <a:effectLst/>
                <a:latin typeface="WordVisi_MSFontService"/>
              </a:rPr>
              <a:t>E </a:t>
            </a:r>
            <a:r>
              <a:rPr lang="en-US" sz="2800" b="1" dirty="0">
                <a:latin typeface="WordVisi_MSFontService"/>
              </a:rPr>
              <a:t>V</a:t>
            </a:r>
            <a:r>
              <a:rPr lang="en-US" sz="2800" b="1" i="0" dirty="0">
                <a:effectLst/>
                <a:latin typeface="WordVisi_MSFontService"/>
              </a:rPr>
              <a:t> O </a:t>
            </a:r>
            <a:r>
              <a:rPr lang="en-US" sz="2800" b="1" dirty="0">
                <a:latin typeface="WordVisi_MSFontService"/>
              </a:rPr>
              <a:t>L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U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T</a:t>
            </a:r>
            <a:r>
              <a:rPr lang="en-US" sz="2800" b="1" i="0" dirty="0">
                <a:effectLst/>
                <a:latin typeface="WordVisi_MSFontService"/>
              </a:rPr>
              <a:t> I </a:t>
            </a:r>
            <a:r>
              <a:rPr lang="en-US" sz="2800" b="1" dirty="0">
                <a:latin typeface="WordVisi_MSFontService"/>
              </a:rPr>
              <a:t>O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N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9425F-727D-AFFF-B880-909E1E40AA75}"/>
              </a:ext>
            </a:extLst>
          </p:cNvPr>
          <p:cNvSpPr txBox="1"/>
          <p:nvPr/>
        </p:nvSpPr>
        <p:spPr>
          <a:xfrm>
            <a:off x="677428" y="2605084"/>
            <a:ext cx="5143160" cy="288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Using real banking datasets, your task is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to design an </a:t>
            </a:r>
            <a:r>
              <a:rPr lang="en-US" sz="2200" b="1" dirty="0">
                <a:solidFill>
                  <a:srgbClr val="000000"/>
                </a:solidFill>
                <a:latin typeface="WordVisi_MSFontService"/>
              </a:rPr>
              <a:t>end-to-end intelligent system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that transforms banking data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into insights users can explore. </a:t>
            </a:r>
            <a:br>
              <a:rPr lang="en-US" sz="2200" dirty="0">
                <a:solidFill>
                  <a:srgbClr val="000000"/>
                </a:solidFill>
                <a:latin typeface="WordVisi_MSFontService"/>
              </a:rPr>
            </a:br>
            <a:endParaRPr lang="en-US" sz="2200" dirty="0">
              <a:solidFill>
                <a:srgbClr val="000000"/>
              </a:solidFill>
              <a:latin typeface="WordVisi_MSFontService"/>
            </a:endParaRPr>
          </a:p>
        </p:txBody>
      </p:sp>
    </p:spTree>
    <p:extLst>
      <p:ext uri="{BB962C8B-B14F-4D97-AF65-F5344CB8AC3E}">
        <p14:creationId xmlns:p14="http://schemas.microsoft.com/office/powerpoint/2010/main" val="255815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91B63-B373-BB58-539D-2BBCE801F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6266E-0AB9-9C81-E1F9-106C3A028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AI Days Hackathon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1BBCA-B607-1C0C-0546-1679DA6B516B}"/>
              </a:ext>
            </a:extLst>
          </p:cNvPr>
          <p:cNvSpPr txBox="1"/>
          <p:nvPr/>
        </p:nvSpPr>
        <p:spPr>
          <a:xfrm>
            <a:off x="677428" y="2605084"/>
            <a:ext cx="5143160" cy="2886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Using real banking datasets, your task is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to design an </a:t>
            </a:r>
            <a:r>
              <a:rPr lang="en-US" sz="2200" b="1" dirty="0">
                <a:solidFill>
                  <a:srgbClr val="000000"/>
                </a:solidFill>
                <a:latin typeface="WordVisi_MSFontService"/>
              </a:rPr>
              <a:t>end-to-end intelligent system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that transforms banking data </a:t>
            </a:r>
          </a:p>
          <a:p>
            <a:pPr algn="l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WordVisi_MSFontService"/>
              </a:rPr>
              <a:t>into insights users can explore. </a:t>
            </a:r>
            <a:br>
              <a:rPr lang="en-US" sz="2200" dirty="0">
                <a:solidFill>
                  <a:srgbClr val="000000"/>
                </a:solidFill>
                <a:latin typeface="WordVisi_MSFontService"/>
              </a:rPr>
            </a:br>
            <a:endParaRPr lang="en-US" sz="2200" dirty="0">
              <a:solidFill>
                <a:srgbClr val="000000"/>
              </a:solidFill>
              <a:latin typeface="WordVisi_MSFontServic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21D85-9E65-1E6A-B026-A02D2ED5DFB5}"/>
              </a:ext>
            </a:extLst>
          </p:cNvPr>
          <p:cNvSpPr txBox="1"/>
          <p:nvPr/>
        </p:nvSpPr>
        <p:spPr>
          <a:xfrm>
            <a:off x="677428" y="635930"/>
            <a:ext cx="3881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WordVisi_MSFontService"/>
              </a:rPr>
              <a:t>This hackathon is about </a:t>
            </a:r>
          </a:p>
          <a:p>
            <a:r>
              <a:rPr lang="en-US" sz="2800" b="1" i="0" dirty="0">
                <a:effectLst/>
                <a:latin typeface="WordVisi_MSFontService"/>
              </a:rPr>
              <a:t>E </a:t>
            </a:r>
            <a:r>
              <a:rPr lang="en-US" sz="2800" b="1" dirty="0">
                <a:latin typeface="WordVisi_MSFontService"/>
              </a:rPr>
              <a:t>V</a:t>
            </a:r>
            <a:r>
              <a:rPr lang="en-US" sz="2800" b="1" i="0" dirty="0">
                <a:effectLst/>
                <a:latin typeface="WordVisi_MSFontService"/>
              </a:rPr>
              <a:t> O </a:t>
            </a:r>
            <a:r>
              <a:rPr lang="en-US" sz="2800" b="1" dirty="0">
                <a:latin typeface="WordVisi_MSFontService"/>
              </a:rPr>
              <a:t>L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U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T</a:t>
            </a:r>
            <a:r>
              <a:rPr lang="en-US" sz="2800" b="1" i="0" dirty="0">
                <a:effectLst/>
                <a:latin typeface="WordVisi_MSFontService"/>
              </a:rPr>
              <a:t> I </a:t>
            </a:r>
            <a:r>
              <a:rPr lang="en-US" sz="2800" b="1" dirty="0">
                <a:latin typeface="WordVisi_MSFontService"/>
              </a:rPr>
              <a:t>O</a:t>
            </a:r>
            <a:r>
              <a:rPr lang="en-US" sz="2800" b="1" i="0" dirty="0">
                <a:effectLst/>
                <a:latin typeface="WordVisi_MSFontService"/>
              </a:rPr>
              <a:t> </a:t>
            </a:r>
            <a:r>
              <a:rPr lang="en-US" sz="2800" b="1" dirty="0">
                <a:latin typeface="WordVisi_MSFontService"/>
              </a:rPr>
              <a:t>N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4645B2-869F-AAB1-2052-A68372D0534A}"/>
              </a:ext>
            </a:extLst>
          </p:cNvPr>
          <p:cNvSpPr txBox="1"/>
          <p:nvPr/>
        </p:nvSpPr>
        <p:spPr>
          <a:xfrm>
            <a:off x="6374073" y="618788"/>
            <a:ext cx="73787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01</a:t>
            </a:r>
          </a:p>
          <a:p>
            <a:endParaRPr lang="en-US" sz="2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Choose a public banking dataset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 Kaggle</a:t>
            </a:r>
          </a:p>
          <a:p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007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Design">
  <a:themeElements>
    <a:clrScheme name="RBI Theme">
      <a:dk1>
        <a:srgbClr val="000000"/>
      </a:dk1>
      <a:lt1>
        <a:srgbClr val="FFFFFF"/>
      </a:lt1>
      <a:dk2>
        <a:srgbClr val="2B2D34"/>
      </a:dk2>
      <a:lt2>
        <a:srgbClr val="F1EDE6"/>
      </a:lt2>
      <a:accent1>
        <a:srgbClr val="FEE600"/>
      </a:accent1>
      <a:accent2>
        <a:srgbClr val="FFD403"/>
      </a:accent2>
      <a:accent3>
        <a:srgbClr val="F9BB30"/>
      </a:accent3>
      <a:accent4>
        <a:srgbClr val="67D0AB"/>
      </a:accent4>
      <a:accent5>
        <a:srgbClr val="FF8B6B"/>
      </a:accent5>
      <a:accent6>
        <a:srgbClr val="6A4CAD"/>
      </a:accent6>
      <a:hlink>
        <a:srgbClr val="64C5C9"/>
      </a:hlink>
      <a:folHlink>
        <a:srgbClr val="2B2D34"/>
      </a:folHlink>
    </a:clrScheme>
    <a:fontScheme name="RBI">
      <a:majorFont>
        <a:latin typeface="Amalia"/>
        <a:ea typeface=""/>
        <a:cs typeface=""/>
      </a:majorFont>
      <a:minorFont>
        <a:latin typeface="Amal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F07600"/>
        </a:dk2>
        <a:lt2>
          <a:srgbClr val="636B70"/>
        </a:lt2>
        <a:accent1>
          <a:srgbClr val="ADADAD"/>
        </a:accent1>
        <a:accent2>
          <a:srgbClr val="9C3024"/>
        </a:accent2>
        <a:accent3>
          <a:srgbClr val="FFFFFF"/>
        </a:accent3>
        <a:accent4>
          <a:srgbClr val="000000"/>
        </a:accent4>
        <a:accent5>
          <a:srgbClr val="D3D3D3"/>
        </a:accent5>
        <a:accent6>
          <a:srgbClr val="8D2A20"/>
        </a:accent6>
        <a:hlink>
          <a:srgbClr val="0066CB"/>
        </a:hlink>
        <a:folHlink>
          <a:srgbClr val="99CD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95FABBED-0368-6E44-BF41-4DE66DE86FCC}" vid="{01C083BF-1C53-0246-A925-5D5570C98B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10791cc9-bdc1-4a1e-9a99-cf4fd399dd69" xsi:nil="true"/>
    <lcf76f155ced4ddcb4097134ff3c332f xmlns="d8cc2852-b53a-40e4-b2b5-4322f7f70780">
      <Terms xmlns="http://schemas.microsoft.com/office/infopath/2007/PartnerControls"/>
    </lcf76f155ced4ddcb4097134ff3c332f>
    <khzi xmlns="d8cc2852-b53a-40e4-b2b5-4322f7f70780" xsi:nil="true"/>
    <SharedWithUsers xmlns="10791cc9-bdc1-4a1e-9a99-cf4fd399dd69">
      <UserInfo>
        <DisplayName>Mihaela Predica</DisplayName>
        <AccountId>1388</AccountId>
        <AccountType/>
      </UserInfo>
      <UserInfo>
        <DisplayName>Alexandra Buzatu</DisplayName>
        <AccountId>258</AccountId>
        <AccountType/>
      </UserInfo>
      <UserInfo>
        <DisplayName>Mihaela-Carmen Vacaru</DisplayName>
        <AccountId>959</AccountId>
        <AccountType/>
      </UserInfo>
      <UserInfo>
        <DisplayName>Mihai-Alin Nedelcu</DisplayName>
        <AccountId>935</AccountId>
        <AccountType/>
      </UserInfo>
      <UserInfo>
        <DisplayName>Gabriela Barbulescu</DisplayName>
        <AccountId>172</AccountId>
        <AccountType/>
      </UserInfo>
      <UserInfo>
        <DisplayName>Razvan Iacob</DisplayName>
        <AccountId>241</AccountId>
        <AccountType/>
      </UserInfo>
      <UserInfo>
        <DisplayName>Robert-Daniel Sumarocov</DisplayName>
        <AccountId>987</AccountId>
        <AccountType/>
      </UserInfo>
      <UserInfo>
        <DisplayName>Andrei Dragos Pavel</DisplayName>
        <AccountId>1631</AccountId>
        <AccountType/>
      </UserInfo>
      <UserInfo>
        <DisplayName>Raluca Ganta</DisplayName>
        <AccountId>1030</AccountId>
        <AccountType/>
      </UserInfo>
      <UserInfo>
        <DisplayName>Cora Moraru</DisplayName>
        <AccountId>101</AccountId>
        <AccountType/>
      </UserInfo>
      <UserInfo>
        <DisplayName>Gabriel-Cristian Chenescu</DisplayName>
        <AccountId>182</AccountId>
        <AccountType/>
      </UserInfo>
      <UserInfo>
        <DisplayName>Irina-Claudia Kubinschi</DisplayName>
        <AccountId>237</AccountId>
        <AccountType/>
      </UserInfo>
      <UserInfo>
        <DisplayName>Elena Bodislav</DisplayName>
        <AccountId>32</AccountId>
        <AccountType/>
      </UserInfo>
      <UserInfo>
        <DisplayName>Florin-Dumitru Dinu</DisplayName>
        <AccountId>207</AccountId>
        <AccountType/>
      </UserInfo>
      <UserInfo>
        <DisplayName>Mihai-Catalin Rauta</DisplayName>
        <AccountId>948</AccountId>
        <AccountType/>
      </UserInfo>
      <UserInfo>
        <DisplayName>Madalina-Adriana Pop</DisplayName>
        <AccountId>1639</AccountId>
        <AccountType/>
      </UserInfo>
      <UserInfo>
        <DisplayName>Bogdan Pipernea</DisplayName>
        <AccountId>53</AccountId>
        <AccountType/>
      </UserInfo>
      <UserInfo>
        <DisplayName>Iulia Cojocaru</DisplayName>
        <AccountId>1644</AccountId>
        <AccountType/>
      </UserInfo>
      <UserInfo>
        <DisplayName>Ioan-Adrian Popa</DisplayName>
        <AccountId>1090</AccountId>
        <AccountType/>
      </UserInfo>
      <UserInfo>
        <DisplayName>Costel Radu</DisplayName>
        <AccountId>245</AccountId>
        <AccountType/>
      </UserInfo>
      <UserInfo>
        <DisplayName>Elena Zimbilschi</DisplayName>
        <AccountId>264</AccountId>
        <AccountType/>
      </UserInfo>
      <UserInfo>
        <DisplayName>Sorin Sabau</DisplayName>
        <AccountId>920</AccountId>
        <AccountType/>
      </UserInfo>
      <UserInfo>
        <DisplayName>Roxana-Valentina Amzar</DisplayName>
        <AccountId>327</AccountId>
        <AccountType/>
      </UserInfo>
      <UserInfo>
        <DisplayName>Teodora-Olimpia Petre</DisplayName>
        <AccountId>197</AccountId>
        <AccountType/>
      </UserInfo>
      <UserInfo>
        <DisplayName>Valentin Costescu</DisplayName>
        <AccountId>143</AccountId>
        <AccountType/>
      </UserInfo>
      <UserInfo>
        <DisplayName>Lavinia Zanoaga</DisplayName>
        <AccountId>231</AccountId>
        <AccountType/>
      </UserInfo>
      <UserInfo>
        <DisplayName>Raluca Nicolescu</DisplayName>
        <AccountId>196</AccountId>
        <AccountType/>
      </UserInfo>
      <UserInfo>
        <DisplayName>Laura Metea</DisplayName>
        <AccountId>167</AccountId>
        <AccountType/>
      </UserInfo>
      <UserInfo>
        <DisplayName>Georgiana Ungureanu</DisplayName>
        <AccountId>1050</AccountId>
        <AccountType/>
      </UserInfo>
      <UserInfo>
        <DisplayName>Iulian Tudose</DisplayName>
        <AccountId>889</AccountId>
        <AccountType/>
      </UserInfo>
      <UserInfo>
        <DisplayName>Carmen Lavinia Dragan</DisplayName>
        <AccountId>996</AccountId>
        <AccountType/>
      </UserInfo>
      <UserInfo>
        <DisplayName>Stefana-Sabina Mihailescu</DisplayName>
        <AccountId>140</AccountId>
        <AccountType/>
      </UserInfo>
      <UserInfo>
        <DisplayName>Luminita Nastase</DisplayName>
        <AccountId>582</AccountId>
        <AccountType/>
      </UserInfo>
      <UserInfo>
        <DisplayName>Cornel Seiciu</DisplayName>
        <AccountId>63</AccountId>
        <AccountType/>
      </UserInfo>
      <UserInfo>
        <DisplayName>Andreea-Luminita Porojan</DisplayName>
        <AccountId>16</AccountId>
        <AccountType/>
      </UserInfo>
      <UserInfo>
        <DisplayName>Calin-Adrian Giurgiu</DisplayName>
        <AccountId>103</AccountId>
        <AccountType/>
      </UserInfo>
      <UserInfo>
        <DisplayName>Claudia Schiopu</DisplayName>
        <AccountId>1092</AccountId>
        <AccountType/>
      </UserInfo>
      <UserInfo>
        <DisplayName>Andreea-Cristina Kalinov</DisplayName>
        <AccountId>1507</AccountId>
        <AccountType/>
      </UserInfo>
      <UserInfo>
        <DisplayName>Dragos Dima</DisplayName>
        <AccountId>1882</AccountId>
        <AccountType/>
      </UserInfo>
      <UserInfo>
        <DisplayName>Zdenek Romanek</DisplayName>
        <AccountId>970</AccountId>
        <AccountType/>
      </UserInfo>
      <UserInfo>
        <DisplayName>Mircea Busuioceanu</DisplayName>
        <AccountId>988</AccountId>
        <AccountType/>
      </UserInfo>
      <UserInfo>
        <DisplayName>Bogdan Popa</DisplayName>
        <AccountId>910</AccountId>
        <AccountType/>
      </UserInfo>
      <UserInfo>
        <DisplayName>Alina Rus</DisplayName>
        <AccountId>310</AccountId>
        <AccountType/>
      </UserInfo>
      <UserInfo>
        <DisplayName>Oana-Raluca Tofan</DisplayName>
        <AccountId>120</AccountId>
        <AccountType/>
      </UserInfo>
      <UserInfo>
        <DisplayName>Ionut-Ciprian Grigorian</DisplayName>
        <AccountId>259</AccountId>
        <AccountType/>
      </UserInfo>
      <UserInfo>
        <DisplayName>Erika Dinulescu</DisplayName>
        <AccountId>184</AccountId>
        <AccountType/>
      </UserInfo>
      <UserInfo>
        <DisplayName>Aurelia-Paula Campanu</DisplayName>
        <AccountId>1885</AccountId>
        <AccountType/>
      </UserInfo>
      <UserInfo>
        <DisplayName>Bogdan-Adrian Panaitopulo</DisplayName>
        <AccountId>1884</AccountId>
        <AccountType/>
      </UserInfo>
      <UserInfo>
        <DisplayName>Diana Baciu</DisplayName>
        <AccountId>1785</AccountId>
        <AccountType/>
      </UserInfo>
      <UserInfo>
        <DisplayName>Florinel-Robert Vochin</DisplayName>
        <AccountId>1168</AccountId>
        <AccountType/>
      </UserInfo>
      <UserInfo>
        <DisplayName>Catalin Gavrizescu</DisplayName>
        <AccountId>39</AccountId>
        <AccountType/>
      </UserInfo>
      <UserInfo>
        <DisplayName>Alexandra Arsene</DisplayName>
        <AccountId>1248</AccountId>
        <AccountType/>
      </UserInfo>
      <UserInfo>
        <DisplayName>Roxana Barbato</DisplayName>
        <AccountId>200</AccountId>
        <AccountType/>
      </UserInfo>
      <UserInfo>
        <DisplayName>Alexandra Bacanu</DisplayName>
        <AccountId>1888</AccountId>
        <AccountType/>
      </UserInfo>
      <UserInfo>
        <DisplayName>Violeta-Marilena Matei</DisplayName>
        <AccountId>726</AccountId>
        <AccountType/>
      </UserInfo>
      <UserInfo>
        <DisplayName>Florin Daniel Craciun</DisplayName>
        <AccountId>1515</AccountId>
        <AccountType/>
      </UserInfo>
      <UserInfo>
        <DisplayName>Corina Florea</DisplayName>
        <AccountId>1874</AccountId>
        <AccountType/>
      </UserInfo>
      <UserInfo>
        <DisplayName>Alexandru Teodor Chiroiu</DisplayName>
        <AccountId>1912</AccountId>
        <AccountType/>
      </UserInfo>
      <UserInfo>
        <DisplayName>Livia-Stefania Fericean</DisplayName>
        <AccountId>1825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03B749462BF9468CC2C38CB6637B5A" ma:contentTypeVersion="28" ma:contentTypeDescription="Create a new document." ma:contentTypeScope="" ma:versionID="bb148c7b7ac4b3152a826fea0c6d2f1d">
  <xsd:schema xmlns:xsd="http://www.w3.org/2001/XMLSchema" xmlns:xs="http://www.w3.org/2001/XMLSchema" xmlns:p="http://schemas.microsoft.com/office/2006/metadata/properties" xmlns:ns1="http://schemas.microsoft.com/sharepoint/v3" xmlns:ns2="d8cc2852-b53a-40e4-b2b5-4322f7f70780" xmlns:ns3="10791cc9-bdc1-4a1e-9a99-cf4fd399dd69" targetNamespace="http://schemas.microsoft.com/office/2006/metadata/properties" ma:root="true" ma:fieldsID="2bfd814c5e5b2e847fd4b38d7fff1021" ns1:_="" ns2:_="" ns3:_="">
    <xsd:import namespace="http://schemas.microsoft.com/sharepoint/v3"/>
    <xsd:import namespace="d8cc2852-b53a-40e4-b2b5-4322f7f70780"/>
    <xsd:import namespace="10791cc9-bdc1-4a1e-9a99-cf4fd399dd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khzi" minOccurs="0"/>
                <xsd:element ref="ns2:b7cadf8f-7129-466b-8f07-64610af2fe55CountryOrRegion" minOccurs="0"/>
                <xsd:element ref="ns2:b7cadf8f-7129-466b-8f07-64610af2fe55State" minOccurs="0"/>
                <xsd:element ref="ns2:b7cadf8f-7129-466b-8f07-64610af2fe55City" minOccurs="0"/>
                <xsd:element ref="ns2:b7cadf8f-7129-466b-8f07-64610af2fe55PostalCode" minOccurs="0"/>
                <xsd:element ref="ns2:b7cadf8f-7129-466b-8f07-64610af2fe55Street" minOccurs="0"/>
                <xsd:element ref="ns2:b7cadf8f-7129-466b-8f07-64610af2fe55GeoLoc" minOccurs="0"/>
                <xsd:element ref="ns2:b7cadf8f-7129-466b-8f07-64610af2fe55DispNa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cc2852-b53a-40e4-b2b5-4322f7f707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khzi" ma:index="10" nillable="true" ma:displayName="Location" ma:internalName="khzi">
      <xsd:simpleType>
        <xsd:restriction base="dms:Unknown"/>
      </xsd:simpleType>
    </xsd:element>
    <xsd:element name="b7cadf8f-7129-466b-8f07-64610af2fe55CountryOrRegion" ma:index="11" nillable="true" ma:displayName="Location: Country/Region" ma:internalName="CountryOrRegion" ma:readOnly="true">
      <xsd:simpleType>
        <xsd:restriction base="dms:Text"/>
      </xsd:simpleType>
    </xsd:element>
    <xsd:element name="b7cadf8f-7129-466b-8f07-64610af2fe55State" ma:index="12" nillable="true" ma:displayName="Location: State" ma:internalName="State" ma:readOnly="true">
      <xsd:simpleType>
        <xsd:restriction base="dms:Text"/>
      </xsd:simpleType>
    </xsd:element>
    <xsd:element name="b7cadf8f-7129-466b-8f07-64610af2fe55City" ma:index="13" nillable="true" ma:displayName="Location: City" ma:internalName="City" ma:readOnly="true">
      <xsd:simpleType>
        <xsd:restriction base="dms:Text"/>
      </xsd:simpleType>
    </xsd:element>
    <xsd:element name="b7cadf8f-7129-466b-8f07-64610af2fe55PostalCode" ma:index="14" nillable="true" ma:displayName="Location: Postal Code" ma:internalName="PostalCode" ma:readOnly="true">
      <xsd:simpleType>
        <xsd:restriction base="dms:Text"/>
      </xsd:simpleType>
    </xsd:element>
    <xsd:element name="b7cadf8f-7129-466b-8f07-64610af2fe55Street" ma:index="15" nillable="true" ma:displayName="Location: Street" ma:internalName="Street" ma:readOnly="true">
      <xsd:simpleType>
        <xsd:restriction base="dms:Text"/>
      </xsd:simpleType>
    </xsd:element>
    <xsd:element name="b7cadf8f-7129-466b-8f07-64610af2fe55GeoLoc" ma:index="16" nillable="true" ma:displayName="Location: Coordinates" ma:internalName="GeoLoc" ma:readOnly="true">
      <xsd:simpleType>
        <xsd:restriction base="dms:Unknown"/>
      </xsd:simpleType>
    </xsd:element>
    <xsd:element name="b7cadf8f-7129-466b-8f07-64610af2fe55DispName" ma:index="17" nillable="true" ma:displayName="Location: Name" ma:internalName="DispNa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3" nillable="true" ma:displayName="Tags" ma:internalName="MediaServiceAutoTags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ServiceGenerationTime" ma:index="2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1b8c0c90-bcfb-49ef-b405-3eb3828e475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791cc9-bdc1-4a1e-9a99-cf4fd399dd6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3" nillable="true" ma:displayName="Taxonomy Catch All Column" ma:hidden="true" ma:list="{cc514ea3-1b80-4c88-ade8-6d9ddd30924a}" ma:internalName="TaxCatchAll" ma:showField="CatchAllData" ma:web="10791cc9-bdc1-4a1e-9a99-cf4fd399d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27A685-61F1-4EE0-9705-4334B7B3EE8B}">
  <ds:schemaRefs>
    <ds:schemaRef ds:uri="10791cc9-bdc1-4a1e-9a99-cf4fd399dd69"/>
    <ds:schemaRef ds:uri="d8cc2852-b53a-40e4-b2b5-4322f7f707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5FBD270-E2DF-4E7A-81C4-83C4372A89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A3217C-DA84-4003-A66C-0DE40A2CE7D6}">
  <ds:schemaRefs>
    <ds:schemaRef ds:uri="10791cc9-bdc1-4a1e-9a99-cf4fd399dd69"/>
    <ds:schemaRef ds:uri="d8cc2852-b53a-40e4-b2b5-4322f7f707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1034</Words>
  <Application>Microsoft Office PowerPoint</Application>
  <PresentationFormat>Widescreen</PresentationFormat>
  <Paragraphs>239</Paragraphs>
  <Slides>26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Amalia</vt:lpstr>
      <vt:lpstr>Amalia Black</vt:lpstr>
      <vt:lpstr>Amalia Medium</vt:lpstr>
      <vt:lpstr>Aptos</vt:lpstr>
      <vt:lpstr>Arial</vt:lpstr>
      <vt:lpstr>Calibri</vt:lpstr>
      <vt:lpstr>Century Gothic</vt:lpstr>
      <vt:lpstr>Nokia Pure Headline Light</vt:lpstr>
      <vt:lpstr>Segoe UI Emoji</vt:lpstr>
      <vt:lpstr>WordVisi_MSFontService</vt:lpstr>
      <vt:lpstr>WordVisiCarriageReturn_MSFontService</vt:lpstr>
      <vt:lpstr>Default Design</vt:lpstr>
      <vt:lpstr>AI Days Hackathon</vt:lpstr>
      <vt:lpstr>PowerPoint Presentation</vt:lpstr>
      <vt:lpstr>PowerPoint Presentation</vt:lpstr>
      <vt:lpstr>PowerPoint Presentation</vt:lpstr>
      <vt:lpstr>Overview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Hackathon Phases</vt:lpstr>
      <vt:lpstr>Hackathon Phases</vt:lpstr>
      <vt:lpstr>Hackathon Phases</vt:lpstr>
      <vt:lpstr>Hackathon Phases</vt:lpstr>
      <vt:lpstr>Hackathon Phases</vt:lpstr>
      <vt:lpstr>Hackathon Phases</vt:lpstr>
      <vt:lpstr>Example Banking Datasets </vt:lpstr>
      <vt:lpstr>Outcome</vt:lpstr>
      <vt:lpstr>Outcome</vt:lpstr>
      <vt:lpstr>Outcome</vt:lpstr>
      <vt:lpstr>PowerPoint Presentation</vt:lpstr>
      <vt:lpstr>Enjoy the journey,  give it your all, push boundaries!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Costin-Tiberiu VASILESCU</cp:lastModifiedBy>
  <cp:revision>30</cp:revision>
  <cp:lastPrinted>2023-08-28T13:26:37Z</cp:lastPrinted>
  <dcterms:created xsi:type="dcterms:W3CDTF">2019-02-18T11:00:51Z</dcterms:created>
  <dcterms:modified xsi:type="dcterms:W3CDTF">2025-10-31T12:36:20Z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0x0101001703B749462BF9468CC2C38CB6637B5A</vt:lpwstr>
  </property>
  <property fmtid="{D5CDD505-2E9C-101B-9397-08002B2CF9AE}" pid="3" name="MediaServiceImageTags">
    <vt:lpwstr/>
  </property>
  <property fmtid="{D5CDD505-2E9C-101B-9397-08002B2CF9AE}" pid="4" name="MSIP_Label_3eef8ae9-8c1e-4a4d-9bfb-b8c852cc2d49_Enabled">
    <vt:lpwstr>true</vt:lpwstr>
  </property>
  <property fmtid="{D5CDD505-2E9C-101B-9397-08002B2CF9AE}" pid="5" name="MSIP_Label_3eef8ae9-8c1e-4a4d-9bfb-b8c852cc2d49_SetDate">
    <vt:lpwstr>2024-08-23T10:24:37Z</vt:lpwstr>
  </property>
  <property fmtid="{D5CDD505-2E9C-101B-9397-08002B2CF9AE}" pid="6" name="MSIP_Label_3eef8ae9-8c1e-4a4d-9bfb-b8c852cc2d49_Method">
    <vt:lpwstr>Privileged</vt:lpwstr>
  </property>
  <property fmtid="{D5CDD505-2E9C-101B-9397-08002B2CF9AE}" pid="7" name="MSIP_Label_3eef8ae9-8c1e-4a4d-9bfb-b8c852cc2d49_Name">
    <vt:lpwstr>Public (visual mark)</vt:lpwstr>
  </property>
  <property fmtid="{D5CDD505-2E9C-101B-9397-08002B2CF9AE}" pid="8" name="MSIP_Label_3eef8ae9-8c1e-4a4d-9bfb-b8c852cc2d49_SiteId">
    <vt:lpwstr>9b511fda-f0b1-43a5-b06e-1e720f64520a</vt:lpwstr>
  </property>
  <property fmtid="{D5CDD505-2E9C-101B-9397-08002B2CF9AE}" pid="9" name="MSIP_Label_3eef8ae9-8c1e-4a4d-9bfb-b8c852cc2d49_ActionId">
    <vt:lpwstr>f2a456a4-bee5-4cde-94a7-87a9ed400915</vt:lpwstr>
  </property>
  <property fmtid="{D5CDD505-2E9C-101B-9397-08002B2CF9AE}" pid="10" name="MSIP_Label_3eef8ae9-8c1e-4a4d-9bfb-b8c852cc2d49_ContentBits">
    <vt:lpwstr>2</vt:lpwstr>
  </property>
  <property fmtid="{D5CDD505-2E9C-101B-9397-08002B2CF9AE}" pid="11" name="ClassificationContentMarkingFooterLocations">
    <vt:lpwstr>Default Design:3</vt:lpwstr>
  </property>
  <property fmtid="{D5CDD505-2E9C-101B-9397-08002B2CF9AE}" pid="12" name="ClassificationContentMarkingFooterText">
    <vt:lpwstr>Classification: PUBLIC</vt:lpwstr>
  </property>
</Properties>
</file>